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72" r:id="rId6"/>
    <p:sldId id="273" r:id="rId7"/>
    <p:sldId id="288" r:id="rId8"/>
    <p:sldId id="260" r:id="rId9"/>
    <p:sldId id="293" r:id="rId10"/>
    <p:sldId id="276" r:id="rId11"/>
    <p:sldId id="292" r:id="rId12"/>
    <p:sldId id="278" r:id="rId13"/>
    <p:sldId id="263" r:id="rId14"/>
    <p:sldId id="265" r:id="rId15"/>
    <p:sldId id="286" r:id="rId16"/>
    <p:sldId id="287" r:id="rId17"/>
    <p:sldId id="266" r:id="rId18"/>
    <p:sldId id="294" r:id="rId19"/>
    <p:sldId id="295" r:id="rId20"/>
    <p:sldId id="268" r:id="rId21"/>
    <p:sldId id="271" r:id="rId22"/>
    <p:sldId id="291" r:id="rId23"/>
    <p:sldId id="269" r:id="rId24"/>
    <p:sldId id="297" r:id="rId25"/>
    <p:sldId id="298" r:id="rId26"/>
    <p:sldId id="299" r:id="rId27"/>
    <p:sldId id="30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25"/>
    <p:restoredTop sz="77917"/>
  </p:normalViewPr>
  <p:slideViewPr>
    <p:cSldViewPr snapToGrid="0" snapToObjects="1">
      <p:cViewPr varScale="1">
        <p:scale>
          <a:sx n="72" d="100"/>
          <a:sy n="72" d="100"/>
        </p:scale>
        <p:origin x="1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0DAA2-938F-9E4C-8323-7D5DA7F05FBE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2837E-147B-C148-BC73-131C62DD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</a:t>
            </a:r>
            <a:r>
              <a:rPr lang="zh-CN" altLang="en-US" dirty="0"/>
              <a:t> </a:t>
            </a:r>
            <a:r>
              <a:rPr lang="en-US" altLang="zh-CN" dirty="0"/>
              <a:t>everyone,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Yuliang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Today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work,</a:t>
            </a:r>
            <a:r>
              <a:rPr lang="zh-CN" altLang="en-US" dirty="0"/>
              <a:t> </a:t>
            </a:r>
            <a:r>
              <a:rPr lang="en-US" altLang="zh-CN" dirty="0"/>
              <a:t>“reducing</a:t>
            </a:r>
            <a:r>
              <a:rPr lang="zh-CN" altLang="en-US" dirty="0"/>
              <a:t> </a:t>
            </a:r>
            <a:r>
              <a:rPr lang="en-US" altLang="zh-CN" dirty="0" err="1"/>
              <a:t>footskate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constraints”.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29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events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extracted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poses,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7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zero-velocity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r>
              <a:rPr lang="zh-CN" altLang="en-US" dirty="0"/>
              <a:t> </a:t>
            </a:r>
            <a:r>
              <a:rPr lang="en-US" altLang="zh-CN" dirty="0"/>
              <a:t>processing,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smoothing</a:t>
            </a:r>
            <a:r>
              <a:rPr lang="zh-CN" altLang="en-US" dirty="0"/>
              <a:t> </a:t>
            </a:r>
            <a:r>
              <a:rPr lang="en-US" altLang="zh-CN" dirty="0"/>
              <a:t>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95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prediction.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4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zh-CN" altLang="en-US" dirty="0"/>
              <a:t> </a:t>
            </a:r>
            <a:r>
              <a:rPr lang="en-US" altLang="zh-CN" dirty="0"/>
              <a:t>available,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Human3.6M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46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representation,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collect</a:t>
            </a:r>
            <a:r>
              <a:rPr lang="zh-CN" altLang="en-US" dirty="0"/>
              <a:t> </a:t>
            </a:r>
            <a:r>
              <a:rPr lang="en-US" altLang="zh-CN" dirty="0"/>
              <a:t>diverse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RGB</a:t>
            </a:r>
            <a:r>
              <a:rPr lang="zh-CN" altLang="en-US" dirty="0"/>
              <a:t> </a:t>
            </a:r>
            <a:r>
              <a:rPr lang="en-US" altLang="zh-CN" dirty="0"/>
              <a:t>frames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generalize.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30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Instead,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19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events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69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generates</a:t>
            </a:r>
            <a:r>
              <a:rPr lang="zh-CN" altLang="en-US" dirty="0"/>
              <a:t> </a:t>
            </a:r>
            <a:r>
              <a:rPr lang="en-US" altLang="zh-CN" dirty="0"/>
              <a:t>reasonable</a:t>
            </a:r>
            <a:r>
              <a:rPr lang="zh-CN" altLang="en-US" dirty="0"/>
              <a:t> </a:t>
            </a:r>
            <a:r>
              <a:rPr lang="en-US" altLang="zh-CN" dirty="0"/>
              <a:t>predictions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indoor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outdoor</a:t>
            </a:r>
            <a:r>
              <a:rPr lang="zh-CN" altLang="en-US" dirty="0"/>
              <a:t> </a:t>
            </a:r>
            <a:r>
              <a:rPr lang="en-US" altLang="zh-CN" dirty="0"/>
              <a:t>scenes.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08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step.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83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1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monocular</a:t>
            </a:r>
            <a:r>
              <a:rPr lang="zh-CN" altLang="en-US" dirty="0"/>
              <a:t> </a:t>
            </a:r>
            <a:r>
              <a:rPr lang="en-US" altLang="zh-CN" dirty="0"/>
              <a:t>video,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aim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reconstruct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frame.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vision,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56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Once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predictions,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zero-velocity</a:t>
            </a:r>
            <a:r>
              <a:rPr lang="zh-CN" altLang="en-US" dirty="0"/>
              <a:t> </a:t>
            </a:r>
            <a:r>
              <a:rPr lang="en-US" altLang="zh-CN" dirty="0"/>
              <a:t>constraint.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63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adopt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two-stage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strategy.</a:t>
            </a:r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SFV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initialization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75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zero-velocity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jointly</a:t>
            </a:r>
            <a:r>
              <a:rPr lang="zh-CN" altLang="en-US" dirty="0"/>
              <a:t> </a:t>
            </a:r>
            <a:r>
              <a:rPr lang="en-US" altLang="zh-CN" dirty="0"/>
              <a:t>optimize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stage.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22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</a:p>
          <a:p>
            <a:endParaRPr lang="en-US" altLang="zh-CN" dirty="0"/>
          </a:p>
          <a:p>
            <a:r>
              <a:rPr lang="en-US" altLang="zh-CN" dirty="0"/>
              <a:t>#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zoom-in</a:t>
            </a:r>
            <a:r>
              <a:rPr lang="zh-CN" altLang="en-US" dirty="0"/>
              <a:t> </a:t>
            </a:r>
            <a:r>
              <a:rPr lang="en-US" altLang="zh-CN" dirty="0"/>
              <a:t>regions,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indeed</a:t>
            </a:r>
            <a:r>
              <a:rPr lang="zh-CN" altLang="en-US" dirty="0"/>
              <a:t> </a:t>
            </a:r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footskate</a:t>
            </a:r>
            <a:r>
              <a:rPr lang="zh-CN" altLang="en-US" dirty="0"/>
              <a:t> </a:t>
            </a:r>
            <a:r>
              <a:rPr lang="en-US" altLang="zh-CN" dirty="0"/>
              <a:t>artifacts.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51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</a:p>
          <a:p>
            <a:endParaRPr lang="en-US" altLang="zh-CN" dirty="0"/>
          </a:p>
          <a:p>
            <a:r>
              <a:rPr lang="en-US" altLang="zh-CN" dirty="0"/>
              <a:t>#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zoom-in</a:t>
            </a:r>
            <a:r>
              <a:rPr lang="zh-CN" altLang="en-US" dirty="0"/>
              <a:t> </a:t>
            </a:r>
            <a:r>
              <a:rPr lang="en-US" altLang="zh-CN" dirty="0"/>
              <a:t>regions,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indeed</a:t>
            </a:r>
            <a:r>
              <a:rPr lang="zh-CN" altLang="en-US" dirty="0"/>
              <a:t> </a:t>
            </a:r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footskate</a:t>
            </a:r>
            <a:r>
              <a:rPr lang="zh-CN" altLang="en-US" dirty="0"/>
              <a:t> </a:t>
            </a:r>
            <a:r>
              <a:rPr lang="en-US" altLang="zh-CN" dirty="0"/>
              <a:t>artifacts.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74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</a:p>
          <a:p>
            <a:endParaRPr lang="en-US" altLang="zh-CN" dirty="0"/>
          </a:p>
          <a:p>
            <a:r>
              <a:rPr lang="en-US" altLang="zh-CN" dirty="0"/>
              <a:t>#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zoom-in</a:t>
            </a:r>
            <a:r>
              <a:rPr lang="zh-CN" altLang="en-US" dirty="0"/>
              <a:t> </a:t>
            </a:r>
            <a:r>
              <a:rPr lang="en-US" altLang="zh-CN" dirty="0"/>
              <a:t>regions,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indeed</a:t>
            </a:r>
            <a:r>
              <a:rPr lang="zh-CN" altLang="en-US" dirty="0"/>
              <a:t> </a:t>
            </a:r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footskate</a:t>
            </a:r>
            <a:r>
              <a:rPr lang="zh-CN" altLang="en-US" dirty="0"/>
              <a:t> </a:t>
            </a:r>
            <a:r>
              <a:rPr lang="en-US" altLang="zh-CN" dirty="0"/>
              <a:t>artifacts.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1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</a:p>
          <a:p>
            <a:endParaRPr lang="en-US" altLang="zh-CN" dirty="0"/>
          </a:p>
          <a:p>
            <a:r>
              <a:rPr lang="en-US" altLang="zh-CN" dirty="0"/>
              <a:t>#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zoom-in</a:t>
            </a:r>
            <a:r>
              <a:rPr lang="zh-CN" altLang="en-US" dirty="0"/>
              <a:t> </a:t>
            </a:r>
            <a:r>
              <a:rPr lang="en-US" altLang="zh-CN" dirty="0"/>
              <a:t>regions,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indeed</a:t>
            </a:r>
            <a:r>
              <a:rPr lang="zh-CN" altLang="en-US" dirty="0"/>
              <a:t> </a:t>
            </a:r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footskate</a:t>
            </a:r>
            <a:r>
              <a:rPr lang="zh-CN" altLang="en-US" dirty="0"/>
              <a:t> </a:t>
            </a:r>
            <a:r>
              <a:rPr lang="en-US" altLang="zh-CN" dirty="0"/>
              <a:t>artifacts.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6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54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character</a:t>
            </a:r>
            <a:r>
              <a:rPr lang="zh-CN" altLang="en-US" dirty="0"/>
              <a:t> </a:t>
            </a:r>
            <a:r>
              <a:rPr lang="en-US" altLang="zh-CN" dirty="0"/>
              <a:t>animation,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reality,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robot</a:t>
            </a:r>
            <a:r>
              <a:rPr lang="zh-CN" altLang="en-US" dirty="0"/>
              <a:t> </a:t>
            </a:r>
            <a:r>
              <a:rPr lang="en-US" altLang="zh-CN" dirty="0"/>
              <a:t>imitation</a:t>
            </a:r>
            <a:r>
              <a:rPr lang="zh-CN" altLang="en-US" dirty="0"/>
              <a:t> </a:t>
            </a:r>
            <a:r>
              <a:rPr lang="en-US" altLang="zh-CN" dirty="0"/>
              <a:t>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00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monocular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2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individually.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reconstructed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suffers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high-frequency</a:t>
            </a:r>
            <a:r>
              <a:rPr lang="zh-CN" altLang="en-US" dirty="0"/>
              <a:t> </a:t>
            </a:r>
            <a:r>
              <a:rPr lang="en-US" altLang="zh-CN" dirty="0"/>
              <a:t>jittering.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8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adds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single-frame</a:t>
            </a:r>
            <a:r>
              <a:rPr lang="zh-CN" altLang="en-US" dirty="0"/>
              <a:t> </a:t>
            </a:r>
            <a:r>
              <a:rPr lang="en-US" altLang="zh-CN" dirty="0"/>
              <a:t>estimation,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smoothing.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4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reduces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inconsistency,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severe</a:t>
            </a:r>
            <a:r>
              <a:rPr lang="zh-CN" altLang="en-US" dirty="0"/>
              <a:t> </a:t>
            </a:r>
            <a:r>
              <a:rPr lang="en-US" altLang="zh-CN" dirty="0"/>
              <a:t>foot</a:t>
            </a:r>
            <a:r>
              <a:rPr lang="zh-CN" altLang="en-US" dirty="0"/>
              <a:t> </a:t>
            </a:r>
            <a:r>
              <a:rPr lang="en-US" altLang="zh-CN" dirty="0"/>
              <a:t>slippage</a:t>
            </a:r>
            <a:r>
              <a:rPr lang="zh-CN" altLang="en-US" dirty="0"/>
              <a:t> </a:t>
            </a:r>
            <a:r>
              <a:rPr lang="en-US" altLang="zh-CN" dirty="0"/>
              <a:t>artifacts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zoom</a:t>
            </a:r>
            <a:r>
              <a:rPr lang="zh-CN" altLang="en-US" dirty="0"/>
              <a:t> </a:t>
            </a:r>
            <a:r>
              <a:rPr lang="en-US" altLang="zh-CN" dirty="0"/>
              <a:t>in,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 err="1"/>
              <a:t>footskate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focuses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reducing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 err="1"/>
              <a:t>footskate</a:t>
            </a:r>
            <a:r>
              <a:rPr lang="zh-CN" altLang="en-US" dirty="0"/>
              <a:t> </a:t>
            </a:r>
            <a:r>
              <a:rPr lang="en-US" altLang="zh-CN" dirty="0"/>
              <a:t>artifacts.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72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heals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ground,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velocity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zero.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zero-velocity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constraint.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99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poses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2837E-147B-C148-BC73-131C62DDE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6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8CE2-3DB9-5445-9E5B-20163413B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4F850-845D-F74D-AD15-7E8ED86E9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544C2-4C44-9A41-BFF4-67C34147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B2C85-E0AA-D244-8DC7-886BE290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37EC8-61C7-F546-98E3-59A39ABC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2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02DB-F4BD-4B45-86F0-27E2BAD6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2BECE-6375-4444-9B92-5B153EC29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5AF0D-E803-EB4B-A1CE-3A6FB3BE9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479D8-0308-5649-8266-64DFCEDF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A4D46-8FEC-2D4D-8A68-EEF5179D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34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16E34-425A-044B-A8C3-D3E9B732C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5C7D1-1D37-AE40-9B3A-DABD7389C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43A1A-2DC9-DA42-960A-854A9769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62A31-9522-FC43-9C68-ACE8D579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DCB63-1D32-2942-9EBC-B9CBA898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1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54338-B172-6243-A07A-309DA7B1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B19B3-747D-7B41-96F5-CBDF6D9F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A5165-38B2-604E-B49D-3C52FA68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ACBC0-A50E-D74B-8050-5ABF345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68D34-C483-E54E-AB26-EBA1EBAB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0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C0D7D-5986-9E4E-BAFB-CA958591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0C705-38B1-3C42-B355-24B40A5FD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5A4D-512D-B64A-85EC-C25817B6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E4C92-256B-1643-A79F-B96C64AF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7B6EF-A1F6-B740-AAE8-C694BC47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91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E679-2B80-E94A-9F6C-41ADB032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9643-24CF-8946-BDCF-82AD01E9B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0AA1F-15EA-7D40-8708-12C3CD871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D7B23-6598-184A-8951-87DACF63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5BF92-E8DF-2F43-BABD-9CFC7439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86952-F989-3F42-81FA-6D20BDB0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2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F336-CFCA-B043-8C0B-0DBA8EB7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7C2EF-E730-D04D-A8BA-97337DF7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71D0E-3E28-AE42-9BDB-AF52C2BCB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7953F-EBF3-DE46-8E72-C8BED5DA4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96428-C7EB-9847-9E53-86C20337C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742C1-6023-BA4A-8B86-793C1E7F5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B88AA2-FF3D-9342-A95F-BE963B16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CE1D54-3A9B-FD47-A889-29FE83F9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7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475D-77BF-CB4C-B934-34A0107C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F379F4-D45C-4D47-8D3C-4C026F79A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A68B7-5BD2-D54F-9028-C38976CA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E61C3-6A16-3E45-A524-D8B091FA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69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EDD3F-F0FD-1C4C-AD96-924E7115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BC0D2-86DE-7A48-BB43-B24DB4EC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1815-C485-BF4A-8F06-C6DF402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26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3BF9-15B5-EA49-BB12-0907C6B6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A205C-2986-1640-9184-A22290330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320C7-9A56-A340-9B2A-1A35C1A34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8FF87-16A1-C34B-9870-835DB46D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E79CD-A7A8-2547-810D-614F6BF7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6CA27-1CE6-204E-BF36-A86EBF0F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7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DC3B-65E0-254A-9B9F-D80F87CD1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4E926-9DD4-9B48-9CE4-34B89FEF44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E8A00-395E-0C42-BBCA-3F74A7CFF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B1F11-FCB4-7E4E-82D6-1865F281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DD299-3A5E-0C45-8D9A-DE6B12451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D48B9-0043-304C-A4EF-2404F1D1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DFBEFE-3928-E147-877D-59CE6538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66CE-79E0-5C4D-BC22-F97124E31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7643-57FC-0348-AB7A-8C3A0BD2A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4B013-E10D-9749-B46C-562FCBE6980F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19C4F-40DF-F449-995B-3BA4FDBE8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C3C6A-BC05-7E49-8E9D-63E8B0827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E6955-31AC-4D40-B1FB-6F599E41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7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jpeg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microsoft.com/office/2007/relationships/media" Target="../media/media15.mp4"/><Relationship Id="rId18" Type="http://schemas.openxmlformats.org/officeDocument/2006/relationships/notesSlide" Target="../notesSlides/notesSlide13.xml"/><Relationship Id="rId26" Type="http://schemas.openxmlformats.org/officeDocument/2006/relationships/image" Target="../media/image29.png"/><Relationship Id="rId3" Type="http://schemas.microsoft.com/office/2007/relationships/media" Target="../media/media10.mp4"/><Relationship Id="rId21" Type="http://schemas.openxmlformats.org/officeDocument/2006/relationships/image" Target="../media/image24.png"/><Relationship Id="rId7" Type="http://schemas.microsoft.com/office/2007/relationships/media" Target="../media/media12.mp4"/><Relationship Id="rId12" Type="http://schemas.openxmlformats.org/officeDocument/2006/relationships/video" Target="../media/media14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8.png"/><Relationship Id="rId2" Type="http://schemas.openxmlformats.org/officeDocument/2006/relationships/video" Target="../media/media9.mp4"/><Relationship Id="rId16" Type="http://schemas.openxmlformats.org/officeDocument/2006/relationships/video" Target="../media/media16.mp4"/><Relationship Id="rId20" Type="http://schemas.openxmlformats.org/officeDocument/2006/relationships/hyperlink" Target="http://visal.cs.cityu.edu.hk/research/mads/" TargetMode="External"/><Relationship Id="rId29" Type="http://schemas.openxmlformats.org/officeDocument/2006/relationships/image" Target="../media/image32.png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microsoft.com/office/2007/relationships/media" Target="../media/media14.mp4"/><Relationship Id="rId24" Type="http://schemas.openxmlformats.org/officeDocument/2006/relationships/image" Target="../media/image27.png"/><Relationship Id="rId5" Type="http://schemas.microsoft.com/office/2007/relationships/media" Target="../media/media11.mp4"/><Relationship Id="rId15" Type="http://schemas.microsoft.com/office/2007/relationships/media" Target="../media/media16.mp4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video" Target="../media/media13.mp4"/><Relationship Id="rId19" Type="http://schemas.openxmlformats.org/officeDocument/2006/relationships/hyperlink" Target="http://vision.imar.ro/human3.6m/description.php" TargetMode="External"/><Relationship Id="rId4" Type="http://schemas.openxmlformats.org/officeDocument/2006/relationships/video" Target="../media/media10.mp4"/><Relationship Id="rId9" Type="http://schemas.microsoft.com/office/2007/relationships/media" Target="../media/media13.mp4"/><Relationship Id="rId14" Type="http://schemas.openxmlformats.org/officeDocument/2006/relationships/video" Target="../media/media15.mp4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video" Target="../media/media18.mp4"/><Relationship Id="rId7" Type="http://schemas.openxmlformats.org/officeDocument/2006/relationships/notesSlide" Target="../notesSlides/notesSlide15.xml"/><Relationship Id="rId2" Type="http://schemas.microsoft.com/office/2007/relationships/media" Target="../media/media18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19.mp4"/><Relationship Id="rId4" Type="http://schemas.microsoft.com/office/2007/relationships/media" Target="../media/media19.mp4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microsoft.com/office/2007/relationships/media" Target="../media/media20.mp4"/><Relationship Id="rId7" Type="http://schemas.openxmlformats.org/officeDocument/2006/relationships/image" Target="../media/image35.png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4" Type="http://schemas.openxmlformats.org/officeDocument/2006/relationships/video" Target="../media/media20.mp4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8.mp4"/><Relationship Id="rId7" Type="http://schemas.openxmlformats.org/officeDocument/2006/relationships/image" Target="../media/image1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microsoft.com/office/2007/relationships/media" Target="../media/media8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21.mp4"/><Relationship Id="rId11" Type="http://schemas.openxmlformats.org/officeDocument/2006/relationships/image" Target="../media/image46.png"/><Relationship Id="rId5" Type="http://schemas.microsoft.com/office/2007/relationships/media" Target="../media/media21.mp4"/><Relationship Id="rId10" Type="http://schemas.openxmlformats.org/officeDocument/2006/relationships/image" Target="../media/image19.png"/><Relationship Id="rId4" Type="http://schemas.openxmlformats.org/officeDocument/2006/relationships/video" Target="../media/media8.mp4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2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video" Target="../media/media24.mp4"/><Relationship Id="rId11" Type="http://schemas.openxmlformats.org/officeDocument/2006/relationships/image" Target="../media/image49.png"/><Relationship Id="rId5" Type="http://schemas.microsoft.com/office/2007/relationships/media" Target="../media/media24.mp4"/><Relationship Id="rId10" Type="http://schemas.openxmlformats.org/officeDocument/2006/relationships/image" Target="../media/image48.png"/><Relationship Id="rId4" Type="http://schemas.openxmlformats.org/officeDocument/2006/relationships/video" Target="../media/media23.mp4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microsoft.com/office/2007/relationships/media" Target="../media/media2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video" Target="../media/media24.mp4"/><Relationship Id="rId11" Type="http://schemas.openxmlformats.org/officeDocument/2006/relationships/image" Target="../media/image49.png"/><Relationship Id="rId5" Type="http://schemas.microsoft.com/office/2007/relationships/media" Target="../media/media24.mp4"/><Relationship Id="rId10" Type="http://schemas.openxmlformats.org/officeDocument/2006/relationships/image" Target="../media/image48.png"/><Relationship Id="rId4" Type="http://schemas.openxmlformats.org/officeDocument/2006/relationships/video" Target="../media/media23.mp4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microsoft.com/office/2007/relationships/media" Target="../media/media2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video" Target="../media/media24.mp4"/><Relationship Id="rId11" Type="http://schemas.openxmlformats.org/officeDocument/2006/relationships/image" Target="../media/image49.png"/><Relationship Id="rId5" Type="http://schemas.microsoft.com/office/2007/relationships/media" Target="../media/media24.mp4"/><Relationship Id="rId10" Type="http://schemas.openxmlformats.org/officeDocument/2006/relationships/image" Target="../media/image48.png"/><Relationship Id="rId4" Type="http://schemas.openxmlformats.org/officeDocument/2006/relationships/video" Target="../media/media23.mp4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microsoft.com/office/2007/relationships/media" Target="../media/media2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video" Target="../media/media24.mp4"/><Relationship Id="rId11" Type="http://schemas.openxmlformats.org/officeDocument/2006/relationships/image" Target="../media/image49.png"/><Relationship Id="rId5" Type="http://schemas.microsoft.com/office/2007/relationships/media" Target="../media/media24.mp4"/><Relationship Id="rId10" Type="http://schemas.openxmlformats.org/officeDocument/2006/relationships/image" Target="../media/image48.png"/><Relationship Id="rId4" Type="http://schemas.openxmlformats.org/officeDocument/2006/relationships/video" Target="../media/media23.mp4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bit.ly/fs_reducer" TargetMode="External"/><Relationship Id="rId3" Type="http://schemas.microsoft.com/office/2007/relationships/media" Target="../media/media26.mp4"/><Relationship Id="rId7" Type="http://schemas.openxmlformats.org/officeDocument/2006/relationships/image" Target="../media/image50.png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6" Type="http://schemas.openxmlformats.org/officeDocument/2006/relationships/notesSlide" Target="../notesSlides/notesSlide27.xml"/><Relationship Id="rId11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png"/><Relationship Id="rId4" Type="http://schemas.openxmlformats.org/officeDocument/2006/relationships/video" Target="../media/media26.mp4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6.mp4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18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1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6.png"/><Relationship Id="rId5" Type="http://schemas.microsoft.com/office/2007/relationships/media" Target="../media/media7.mp4"/><Relationship Id="rId10" Type="http://schemas.openxmlformats.org/officeDocument/2006/relationships/notesSlide" Target="../notesSlides/notesSlide6.xml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8.mp4"/><Relationship Id="rId7" Type="http://schemas.openxmlformats.org/officeDocument/2006/relationships/image" Target="../media/image1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A4F2-8238-3647-B915-9F935E7B9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32235"/>
            <a:ext cx="12192000" cy="1655763"/>
          </a:xfrm>
        </p:spPr>
        <p:txBody>
          <a:bodyPr>
            <a:normAutofit/>
          </a:bodyPr>
          <a:lstStyle/>
          <a:p>
            <a:r>
              <a:rPr lang="en-US" sz="4200" dirty="0"/>
              <a:t>Reducing </a:t>
            </a:r>
            <a:r>
              <a:rPr lang="en-US" sz="4200" dirty="0" err="1"/>
              <a:t>Footskate</a:t>
            </a:r>
            <a:r>
              <a:rPr lang="en-US" sz="4200" dirty="0"/>
              <a:t> in Human Motion Reconstruction </a:t>
            </a:r>
            <a:br>
              <a:rPr lang="en-US" sz="4200" dirty="0"/>
            </a:br>
            <a:r>
              <a:rPr lang="en-US" sz="4200" dirty="0"/>
              <a:t>with Ground Contact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1E710-87C9-3A47-82BE-E94B58E19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047787"/>
            <a:ext cx="12191999" cy="2617911"/>
          </a:xfrm>
        </p:spPr>
        <p:txBody>
          <a:bodyPr/>
          <a:lstStyle/>
          <a:p>
            <a:r>
              <a:rPr lang="en-US" altLang="zh-CN" b="1" dirty="0" err="1"/>
              <a:t>Yuliang</a:t>
            </a:r>
            <a:r>
              <a:rPr lang="zh-CN" altLang="en-US" b="1" dirty="0"/>
              <a:t> </a:t>
            </a:r>
            <a:r>
              <a:rPr lang="en-US" altLang="zh-CN" b="1" dirty="0"/>
              <a:t>Zou</a:t>
            </a:r>
            <a:r>
              <a:rPr lang="en-US" altLang="zh-CN" b="1" baseline="30000" dirty="0"/>
              <a:t>1</a:t>
            </a:r>
            <a:r>
              <a:rPr lang="zh-CN" altLang="en-US" b="1" baseline="30000" dirty="0"/>
              <a:t> </a:t>
            </a:r>
            <a:r>
              <a:rPr lang="zh-CN" altLang="en-US" dirty="0"/>
              <a:t>   </a:t>
            </a:r>
            <a:r>
              <a:rPr lang="en-US" altLang="zh-CN" dirty="0" err="1"/>
              <a:t>Jimei</a:t>
            </a:r>
            <a:r>
              <a:rPr lang="zh-CN" altLang="en-US" dirty="0"/>
              <a:t> </a:t>
            </a:r>
            <a:r>
              <a:rPr lang="en-US" altLang="zh-CN" dirty="0"/>
              <a:t>Yang</a:t>
            </a:r>
            <a:r>
              <a:rPr lang="en-US" altLang="zh-CN" baseline="30000" dirty="0"/>
              <a:t>2</a:t>
            </a:r>
            <a:r>
              <a:rPr lang="zh-CN" altLang="en-US" baseline="30000" dirty="0"/>
              <a:t> </a:t>
            </a:r>
            <a:r>
              <a:rPr lang="zh-CN" altLang="en-US" dirty="0"/>
              <a:t>  </a:t>
            </a:r>
            <a:r>
              <a:rPr lang="en-US" altLang="zh-CN" dirty="0" err="1"/>
              <a:t>Duygu</a:t>
            </a:r>
            <a:r>
              <a:rPr lang="zh-CN" altLang="en-US" dirty="0"/>
              <a:t> </a:t>
            </a:r>
            <a:r>
              <a:rPr lang="en-US" altLang="zh-CN" dirty="0"/>
              <a:t>Ceylan</a:t>
            </a:r>
            <a:r>
              <a:rPr lang="en-US" altLang="zh-CN" baseline="30000" dirty="0"/>
              <a:t>2</a:t>
            </a:r>
            <a:r>
              <a:rPr lang="zh-CN" altLang="en-US" baseline="30000" dirty="0"/>
              <a:t> </a:t>
            </a:r>
            <a:r>
              <a:rPr lang="zh-CN" altLang="en-US" dirty="0"/>
              <a:t>  </a:t>
            </a:r>
            <a:r>
              <a:rPr lang="en-US" altLang="zh-CN" dirty="0" err="1"/>
              <a:t>Jianming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  <a:r>
              <a:rPr lang="en-US" altLang="zh-CN" baseline="30000" dirty="0"/>
              <a:t>2</a:t>
            </a:r>
            <a:r>
              <a:rPr lang="zh-CN" altLang="en-US" baseline="30000" dirty="0"/>
              <a:t> </a:t>
            </a:r>
            <a:r>
              <a:rPr lang="zh-CN" altLang="en-US" dirty="0"/>
              <a:t>  </a:t>
            </a:r>
            <a:r>
              <a:rPr lang="en-US" altLang="zh-CN" dirty="0"/>
              <a:t>Federico Perazzi</a:t>
            </a:r>
            <a:r>
              <a:rPr lang="en-US" altLang="zh-CN" baseline="30000" dirty="0"/>
              <a:t>2</a:t>
            </a:r>
            <a:r>
              <a:rPr lang="zh-CN" altLang="en-US" baseline="30000" dirty="0"/>
              <a:t> </a:t>
            </a:r>
            <a:r>
              <a:rPr lang="en-US" altLang="zh-CN" dirty="0"/>
              <a:t> Jia-Bin Huang</a:t>
            </a:r>
            <a:r>
              <a:rPr lang="en-US" altLang="zh-CN" baseline="30000" dirty="0"/>
              <a:t>1</a:t>
            </a:r>
            <a:endParaRPr lang="en-US" altLang="zh-CN" dirty="0"/>
          </a:p>
          <a:p>
            <a:endParaRPr lang="en-US" altLang="zh-CN" baseline="30000" dirty="0"/>
          </a:p>
          <a:p>
            <a:endParaRPr lang="en-US" altLang="zh-CN" baseline="30000" dirty="0"/>
          </a:p>
          <a:p>
            <a:endParaRPr lang="en-US" altLang="zh-CN" baseline="30000" dirty="0"/>
          </a:p>
          <a:p>
            <a:endParaRPr lang="en-US" altLang="zh-CN" baseline="30000" dirty="0"/>
          </a:p>
          <a:p>
            <a:r>
              <a:rPr lang="en-US" altLang="zh-CN" baseline="30000" dirty="0"/>
              <a:t>1</a:t>
            </a:r>
            <a:r>
              <a:rPr lang="zh-CN" altLang="en-US" baseline="30000" dirty="0"/>
              <a:t> </a:t>
            </a:r>
            <a:r>
              <a:rPr lang="en-US" altLang="zh-CN" dirty="0"/>
              <a:t>Virginia</a:t>
            </a:r>
            <a:r>
              <a:rPr lang="zh-CN" altLang="en-US" dirty="0"/>
              <a:t> </a:t>
            </a:r>
            <a:r>
              <a:rPr lang="en-US" altLang="zh-CN" dirty="0"/>
              <a:t>Tech</a:t>
            </a:r>
            <a:r>
              <a:rPr lang="zh-CN" altLang="en-US" dirty="0"/>
              <a:t>       </a:t>
            </a:r>
            <a:r>
              <a:rPr lang="en-US" altLang="zh-CN" baseline="30000" dirty="0"/>
              <a:t>2</a:t>
            </a:r>
            <a:r>
              <a:rPr lang="zh-CN" altLang="en-US" baseline="30000" dirty="0"/>
              <a:t> </a:t>
            </a:r>
            <a:r>
              <a:rPr lang="en-US" altLang="zh-CN" dirty="0"/>
              <a:t>Adobe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9020AA-6888-EC40-9DBB-B20F55027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232" y="5353399"/>
            <a:ext cx="989809" cy="8477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FE8D8B-DD8C-E240-95EE-9E629DEE3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2" r="58167" b="1"/>
          <a:stretch/>
        </p:blipFill>
        <p:spPr bwMode="auto">
          <a:xfrm>
            <a:off x="4020111" y="5353399"/>
            <a:ext cx="1778000" cy="8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99B2C349-FF28-DE4F-837D-01DF1FFFC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0" y="3521306"/>
            <a:ext cx="1206687" cy="1162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0D022-B597-FB40-B275-A012999A7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983" y="3521306"/>
            <a:ext cx="1256475" cy="1162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8A668-1C95-2D45-A03B-0FA31A70D7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522"/>
          <a:stretch/>
        </p:blipFill>
        <p:spPr>
          <a:xfrm>
            <a:off x="3975358" y="3521306"/>
            <a:ext cx="1256475" cy="1162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F9DDE-280A-584D-AC0F-0D5624B656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56" t="15409"/>
          <a:stretch/>
        </p:blipFill>
        <p:spPr>
          <a:xfrm>
            <a:off x="5990558" y="3521306"/>
            <a:ext cx="1256475" cy="1162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15D587-8B90-944D-9152-3463A0AEF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0796" y="3521306"/>
            <a:ext cx="1206687" cy="1162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ED84E0-369B-D14F-864F-A3A7CB9AFAE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0125"/>
          <a:stretch/>
        </p:blipFill>
        <p:spPr>
          <a:xfrm>
            <a:off x="10271431" y="3521306"/>
            <a:ext cx="1211216" cy="11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1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5"/>
    </mc:Choice>
    <mc:Fallback xmlns="">
      <p:transition spd="slow" advTm="102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6267-8607-0F42-8AE4-653EDDD8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BBA02A-A484-634E-8F8E-4006F6E5BA0D}"/>
              </a:ext>
            </a:extLst>
          </p:cNvPr>
          <p:cNvSpPr/>
          <p:nvPr/>
        </p:nvSpPr>
        <p:spPr>
          <a:xfrm>
            <a:off x="7297271" y="2976281"/>
            <a:ext cx="4807691" cy="37293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9DCDB-6D21-0A41-A8F8-E419F09C6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" y="1476398"/>
            <a:ext cx="12120686" cy="52366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C97AD1-779C-4D4B-BB6C-C8F2158407C8}"/>
              </a:ext>
            </a:extLst>
          </p:cNvPr>
          <p:cNvSpPr/>
          <p:nvPr/>
        </p:nvSpPr>
        <p:spPr>
          <a:xfrm>
            <a:off x="7297271" y="2976281"/>
            <a:ext cx="4807691" cy="37293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3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0"/>
    </mc:Choice>
    <mc:Fallback xmlns="">
      <p:transition spd="slow" advTm="56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6267-8607-0F42-8AE4-653EDDD8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BBA02A-A484-634E-8F8E-4006F6E5BA0D}"/>
              </a:ext>
            </a:extLst>
          </p:cNvPr>
          <p:cNvSpPr/>
          <p:nvPr/>
        </p:nvSpPr>
        <p:spPr>
          <a:xfrm>
            <a:off x="7297271" y="2976281"/>
            <a:ext cx="4807691" cy="37293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9DCDB-6D21-0A41-A8F8-E419F09C6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" y="1476398"/>
            <a:ext cx="12120686" cy="52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8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2"/>
    </mc:Choice>
    <mc:Fallback xmlns="">
      <p:transition spd="slow" advTm="668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9B4976-5511-784F-BE6C-142205B1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" y="1476398"/>
            <a:ext cx="12120686" cy="523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616267-8607-0F42-8AE4-653EDDD8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BBA02A-A484-634E-8F8E-4006F6E5BA0D}"/>
              </a:ext>
            </a:extLst>
          </p:cNvPr>
          <p:cNvSpPr/>
          <p:nvPr/>
        </p:nvSpPr>
        <p:spPr>
          <a:xfrm>
            <a:off x="7297271" y="1690689"/>
            <a:ext cx="4807691" cy="501491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AC51BD-E63F-8642-B03A-C3A3A55F2C9D}"/>
              </a:ext>
            </a:extLst>
          </p:cNvPr>
          <p:cNvSpPr/>
          <p:nvPr/>
        </p:nvSpPr>
        <p:spPr>
          <a:xfrm>
            <a:off x="87039" y="1477965"/>
            <a:ext cx="5148349" cy="1951035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7834BE-5CA8-4644-823C-34981F0EA3E5}"/>
              </a:ext>
            </a:extLst>
          </p:cNvPr>
          <p:cNvSpPr/>
          <p:nvPr/>
        </p:nvSpPr>
        <p:spPr>
          <a:xfrm>
            <a:off x="5235388" y="1299411"/>
            <a:ext cx="5148349" cy="400251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3"/>
    </mc:Choice>
    <mc:Fallback xmlns="">
      <p:transition spd="slow" advTm="40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C535-012A-D546-A261-96E89159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B6BF1-E237-4B44-A1BB-96E282310282}"/>
              </a:ext>
            </a:extLst>
          </p:cNvPr>
          <p:cNvSpPr txBox="1"/>
          <p:nvPr/>
        </p:nvSpPr>
        <p:spPr>
          <a:xfrm>
            <a:off x="358588" y="1488139"/>
            <a:ext cx="11598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/>
              <a:t>No ground contact datasets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/>
              <a:t>We create a new dataset from Human3.6M and MADS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308EE-E057-EF47-8869-6A94BD65249D}"/>
              </a:ext>
            </a:extLst>
          </p:cNvPr>
          <p:cNvSpPr txBox="1"/>
          <p:nvPr/>
        </p:nvSpPr>
        <p:spPr>
          <a:xfrm>
            <a:off x="0" y="5934670"/>
            <a:ext cx="720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Credit:</a:t>
            </a:r>
          </a:p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dirty="0"/>
              <a:t>Human3.6M: </a:t>
            </a:r>
            <a:r>
              <a:rPr lang="en-US" dirty="0">
                <a:hlinkClick r:id="rId19"/>
              </a:rPr>
              <a:t>http://vision.imar.ro/human3.6m/description.php</a:t>
            </a:r>
            <a:endParaRPr lang="en-US" dirty="0"/>
          </a:p>
          <a:p>
            <a:r>
              <a:rPr lang="en-US" altLang="zh-CN" dirty="0"/>
              <a:t>[2]</a:t>
            </a:r>
            <a:r>
              <a:rPr lang="zh-CN" altLang="en-US" dirty="0"/>
              <a:t> </a:t>
            </a:r>
            <a:r>
              <a:rPr lang="en-US" dirty="0"/>
              <a:t>MADS: </a:t>
            </a:r>
            <a:r>
              <a:rPr lang="en-US" dirty="0">
                <a:hlinkClick r:id="rId20"/>
              </a:rPr>
              <a:t>http://visal.cs.cityu.edu.hk/research/mads/</a:t>
            </a:r>
            <a:endParaRPr lang="en-US" dirty="0"/>
          </a:p>
        </p:txBody>
      </p:sp>
      <p:pic>
        <p:nvPicPr>
          <p:cNvPr id="9" name="Valleyball" descr="Valleyball">
            <a:hlinkClick r:id="" action="ppaction://media"/>
            <a:extLst>
              <a:ext uri="{FF2B5EF4-FFF2-40B4-BE49-F238E27FC236}">
                <a16:creationId xmlns:a16="http://schemas.microsoft.com/office/drawing/2014/main" id="{FCCD0980-5E0D-0742-8034-8F3F3B6EE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461760" y="2719661"/>
            <a:ext cx="2645664" cy="1488186"/>
          </a:xfrm>
          <a:prstGeom prst="rect">
            <a:avLst/>
          </a:prstGeom>
        </p:spPr>
      </p:pic>
      <p:pic>
        <p:nvPicPr>
          <p:cNvPr id="10" name="Badminton" descr="Badminton">
            <a:hlinkClick r:id="" action="ppaction://media"/>
            <a:extLst>
              <a:ext uri="{FF2B5EF4-FFF2-40B4-BE49-F238E27FC236}">
                <a16:creationId xmlns:a16="http://schemas.microsoft.com/office/drawing/2014/main" id="{6D90F17D-0432-124A-808A-152BEAAE78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9198146" y="2710600"/>
            <a:ext cx="2645664" cy="1488186"/>
          </a:xfrm>
          <a:prstGeom prst="rect">
            <a:avLst/>
          </a:prstGeom>
        </p:spPr>
      </p:pic>
      <p:pic>
        <p:nvPicPr>
          <p:cNvPr id="11" name="Jazz" descr="Jazz">
            <a:hlinkClick r:id="" action="ppaction://media"/>
            <a:extLst>
              <a:ext uri="{FF2B5EF4-FFF2-40B4-BE49-F238E27FC236}">
                <a16:creationId xmlns:a16="http://schemas.microsoft.com/office/drawing/2014/main" id="{98B18064-E975-7648-BBAF-87DFA55A063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461760" y="4310756"/>
            <a:ext cx="2645666" cy="1488187"/>
          </a:xfrm>
          <a:prstGeom prst="rect">
            <a:avLst/>
          </a:prstGeom>
        </p:spPr>
      </p:pic>
      <p:pic>
        <p:nvPicPr>
          <p:cNvPr id="12" name="HipHop" descr="HipHop">
            <a:hlinkClick r:id="" action="ppaction://media"/>
            <a:extLst>
              <a:ext uri="{FF2B5EF4-FFF2-40B4-BE49-F238E27FC236}">
                <a16:creationId xmlns:a16="http://schemas.microsoft.com/office/drawing/2014/main" id="{C53E7A3E-71B9-A844-A012-A90B406CFFB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198146" y="4310756"/>
            <a:ext cx="2645666" cy="1488187"/>
          </a:xfrm>
          <a:prstGeom prst="rect">
            <a:avLst/>
          </a:prstGeom>
        </p:spPr>
      </p:pic>
      <p:pic>
        <p:nvPicPr>
          <p:cNvPr id="13" name="Walk1" descr="Walk1">
            <a:hlinkClick r:id="" action="ppaction://media"/>
            <a:extLst>
              <a:ext uri="{FF2B5EF4-FFF2-40B4-BE49-F238E27FC236}">
                <a16:creationId xmlns:a16="http://schemas.microsoft.com/office/drawing/2014/main" id="{A6139237-F14E-F146-A222-49705CE407D6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38200" y="2745527"/>
            <a:ext cx="2645664" cy="1488186"/>
          </a:xfrm>
          <a:prstGeom prst="rect">
            <a:avLst/>
          </a:prstGeom>
        </p:spPr>
      </p:pic>
      <p:pic>
        <p:nvPicPr>
          <p:cNvPr id="14" name="Walk2" descr="Walk2">
            <a:hlinkClick r:id="" action="ppaction://media"/>
            <a:extLst>
              <a:ext uri="{FF2B5EF4-FFF2-40B4-BE49-F238E27FC236}">
                <a16:creationId xmlns:a16="http://schemas.microsoft.com/office/drawing/2014/main" id="{B0239578-F9F1-A047-BD98-94170388DD1E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3567236" y="2723330"/>
            <a:ext cx="2685127" cy="1510384"/>
          </a:xfrm>
          <a:prstGeom prst="rect">
            <a:avLst/>
          </a:prstGeom>
        </p:spPr>
      </p:pic>
      <p:pic>
        <p:nvPicPr>
          <p:cNvPr id="15" name="Walk3" descr="Walk3">
            <a:hlinkClick r:id="" action="ppaction://media"/>
            <a:extLst>
              <a:ext uri="{FF2B5EF4-FFF2-40B4-BE49-F238E27FC236}">
                <a16:creationId xmlns:a16="http://schemas.microsoft.com/office/drawing/2014/main" id="{485542AA-8636-B344-9F05-DEBD28C9900A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38200" y="4310756"/>
            <a:ext cx="2645665" cy="1488187"/>
          </a:xfrm>
          <a:prstGeom prst="rect">
            <a:avLst/>
          </a:prstGeom>
        </p:spPr>
      </p:pic>
      <p:pic>
        <p:nvPicPr>
          <p:cNvPr id="16" name="Walk4" descr="Walk4">
            <a:hlinkClick r:id="" action="ppaction://media"/>
            <a:extLst>
              <a:ext uri="{FF2B5EF4-FFF2-40B4-BE49-F238E27FC236}">
                <a16:creationId xmlns:a16="http://schemas.microsoft.com/office/drawing/2014/main" id="{D6BA1C41-4A67-654F-BE9B-1CD0B0D42657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3574585" y="4310757"/>
            <a:ext cx="2685127" cy="1510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7D32F6-76B3-EC45-88CB-BB452A483E4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44589" y="1488139"/>
            <a:ext cx="655092" cy="6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38"/>
    </mc:Choice>
    <mc:Fallback xmlns="">
      <p:transition spd="slow" advTm="7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3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00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97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" objId="9"/>
        <p14:playEvt time="25" objId="10"/>
        <p14:playEvt time="32" objId="11"/>
        <p14:playEvt time="39" objId="12"/>
        <p14:playEvt time="46" objId="13"/>
        <p14:playEvt time="52" objId="14"/>
        <p14:playEvt time="59" objId="15"/>
        <p14:playEvt time="66" objId="16"/>
        <p14:playEvt time="1698" objId="11"/>
        <p14:playEvt time="3317" objId="11"/>
        <p14:playEvt time="4126" objId="9"/>
        <p14:playEvt time="4886" objId="11"/>
        <p14:playEvt time="5159" objId="12"/>
        <p14:playEvt time="5188" objId="16"/>
        <p14:playEvt time="5272" objId="10"/>
        <p14:playEvt time="5282" objId="13"/>
        <p14:playEvt time="5288" objId="14"/>
        <p14:playEvt time="6489" objId="11"/>
        <p14:stopEvt time="7938" objId="9"/>
        <p14:stopEvt time="7938" objId="10"/>
        <p14:stopEvt time="7938" objId="11"/>
        <p14:stopEvt time="7938" objId="12"/>
        <p14:stopEvt time="7938" objId="13"/>
        <p14:stopEvt time="7938" objId="14"/>
        <p14:stopEvt time="7938" objId="15"/>
        <p14:stopEvt time="7938" objId="16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2A06-0CB0-1E43-A95D-7394C782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sz="4300" dirty="0"/>
              <a:t>Input</a:t>
            </a:r>
            <a:r>
              <a:rPr lang="zh-CN" altLang="en-US" sz="4300" dirty="0"/>
              <a:t> </a:t>
            </a:r>
            <a:r>
              <a:rPr lang="en-US" altLang="zh-CN" sz="4300" dirty="0"/>
              <a:t>Representation</a:t>
            </a:r>
            <a:endParaRPr lang="en-US" sz="4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19FD58-1B19-9149-B521-B7BA1D2E02DB}"/>
                  </a:ext>
                </a:extLst>
              </p:cNvPr>
              <p:cNvSpPr txBox="1"/>
              <p:nvPr/>
            </p:nvSpPr>
            <p:spPr>
              <a:xfrm>
                <a:off x="5076552" y="2737728"/>
                <a:ext cx="69871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/>
                  <a:t>Hard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to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collect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diverse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training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data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3200" dirty="0"/>
                  <a:t> </a:t>
                </a:r>
                <a:r>
                  <a:rPr lang="en-US" altLang="zh-CN" sz="3200" dirty="0"/>
                  <a:t>Appearance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model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hard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to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generalize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19FD58-1B19-9149-B521-B7BA1D2E0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552" y="2737728"/>
                <a:ext cx="6987111" cy="1077218"/>
              </a:xfrm>
              <a:prstGeom prst="rect">
                <a:avLst/>
              </a:prstGeom>
              <a:blipFill>
                <a:blip r:embed="rId5"/>
                <a:stretch>
                  <a:fillRect l="-2178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nput" descr="input">
            <a:hlinkClick r:id="" action="ppaction://media"/>
            <a:extLst>
              <a:ext uri="{FF2B5EF4-FFF2-40B4-BE49-F238E27FC236}">
                <a16:creationId xmlns:a16="http://schemas.microsoft.com/office/drawing/2014/main" id="{88A73182-4DDE-F046-9ED9-403768A1D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1461" y="2271563"/>
            <a:ext cx="4115332" cy="23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3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1"/>
    </mc:Choice>
    <mc:Fallback xmlns="">
      <p:transition spd="slow" advTm="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" objId="4"/>
        <p14:playEvt time="2982" objId="4"/>
        <p14:playEvt time="5970" objId="4"/>
        <p14:stopEvt time="8871" objId="4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2A06-0CB0-1E43-A95D-7394C782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sz="4300" dirty="0"/>
              <a:t>Input</a:t>
            </a:r>
            <a:r>
              <a:rPr lang="zh-CN" altLang="en-US" sz="4300" dirty="0"/>
              <a:t> </a:t>
            </a:r>
            <a:r>
              <a:rPr lang="en-US" altLang="zh-CN" sz="4300" dirty="0"/>
              <a:t>Representation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9FD58-1B19-9149-B521-B7BA1D2E02DB}"/>
              </a:ext>
            </a:extLst>
          </p:cNvPr>
          <p:cNvSpPr txBox="1"/>
          <p:nvPr/>
        </p:nvSpPr>
        <p:spPr>
          <a:xfrm>
            <a:off x="5076551" y="2737728"/>
            <a:ext cx="6792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Our</a:t>
            </a:r>
            <a:r>
              <a:rPr lang="zh-CN" altLang="en-US" sz="3200" dirty="0"/>
              <a:t> </a:t>
            </a:r>
            <a:r>
              <a:rPr lang="en-US" altLang="zh-CN" sz="3200"/>
              <a:t>approach:</a:t>
            </a:r>
            <a:endParaRPr lang="en-US" altLang="zh-CN" sz="3200" dirty="0"/>
          </a:p>
          <a:p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2D</a:t>
            </a:r>
            <a:r>
              <a:rPr lang="zh-CN" altLang="en-US" sz="3200" dirty="0"/>
              <a:t> </a:t>
            </a:r>
            <a:r>
              <a:rPr lang="en-US" altLang="zh-CN" sz="3200" dirty="0"/>
              <a:t>pose</a:t>
            </a:r>
            <a:r>
              <a:rPr lang="zh-CN" altLang="en-US" sz="3200" dirty="0"/>
              <a:t> </a:t>
            </a:r>
            <a:r>
              <a:rPr lang="en-US" altLang="zh-CN" sz="3200" dirty="0"/>
              <a:t>estimations</a:t>
            </a:r>
            <a:r>
              <a:rPr lang="zh-CN" altLang="en-US" sz="3200" dirty="0"/>
              <a:t> </a:t>
            </a:r>
            <a:r>
              <a:rPr lang="en-US" altLang="zh-CN" sz="3200" dirty="0"/>
              <a:t>as</a:t>
            </a:r>
            <a:r>
              <a:rPr lang="zh-CN" altLang="en-US" sz="3200" dirty="0"/>
              <a:t> </a:t>
            </a:r>
            <a:r>
              <a:rPr lang="en-US" altLang="zh-CN" sz="3200" dirty="0"/>
              <a:t>input</a:t>
            </a:r>
          </a:p>
        </p:txBody>
      </p:sp>
      <p:pic>
        <p:nvPicPr>
          <p:cNvPr id="4" name="white_op" descr="white_op">
            <a:hlinkClick r:id="" action="ppaction://media"/>
            <a:extLst>
              <a:ext uri="{FF2B5EF4-FFF2-40B4-BE49-F238E27FC236}">
                <a16:creationId xmlns:a16="http://schemas.microsoft.com/office/drawing/2014/main" id="{16728FC1-5772-6344-A433-FEDAF225535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" y="2271562"/>
            <a:ext cx="4115334" cy="2314875"/>
          </a:xfrm>
          <a:prstGeom prst="rect">
            <a:avLst/>
          </a:prstGeom>
        </p:spPr>
      </p:pic>
      <p:pic>
        <p:nvPicPr>
          <p:cNvPr id="6" name="black_op" descr="black_op">
            <a:hlinkClick r:id="" action="ppaction://media"/>
            <a:extLst>
              <a:ext uri="{FF2B5EF4-FFF2-40B4-BE49-F238E27FC236}">
                <a16:creationId xmlns:a16="http://schemas.microsoft.com/office/drawing/2014/main" id="{9DD5A6F0-A516-9941-8AAA-98E830B5CFC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1461" y="2269957"/>
            <a:ext cx="4115332" cy="2314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769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8"/>
    </mc:Choice>
    <mc:Fallback xmlns="">
      <p:transition spd="slow" advTm="5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" objId="4"/>
        <p14:playEvt time="21" objId="6"/>
        <p14:stopEvt time="1506" objId="6"/>
        <p14:playEvt time="3052" objId="4"/>
        <p14:stopEvt time="5808" objId="4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2A06-0CB0-1E43-A95D-7394C782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white_op" descr="white_op">
            <a:hlinkClick r:id="" action="ppaction://media"/>
            <a:extLst>
              <a:ext uri="{FF2B5EF4-FFF2-40B4-BE49-F238E27FC236}">
                <a16:creationId xmlns:a16="http://schemas.microsoft.com/office/drawing/2014/main" id="{16728FC1-5772-6344-A433-FEDAF2255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351" y="2271562"/>
            <a:ext cx="4115334" cy="2314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25AC7E-146C-3B43-8145-40B08464192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268420" y="3468621"/>
            <a:ext cx="533059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D43056-E710-4F4D-AE23-0481390B50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899" r="15378"/>
          <a:stretch/>
        </p:blipFill>
        <p:spPr>
          <a:xfrm>
            <a:off x="4801479" y="2473539"/>
            <a:ext cx="2572997" cy="199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B3E7F-57B9-E341-82EF-F857FE0FE990}"/>
              </a:ext>
            </a:extLst>
          </p:cNvPr>
          <p:cNvSpPr txBox="1"/>
          <p:nvPr/>
        </p:nvSpPr>
        <p:spPr>
          <a:xfrm>
            <a:off x="4268420" y="4499578"/>
            <a:ext cx="376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Temporal Convolutional</a:t>
            </a:r>
            <a:r>
              <a:rPr lang="zh-CN" altLang="en-US" sz="2400" dirty="0"/>
              <a:t> </a:t>
            </a:r>
            <a:r>
              <a:rPr lang="en-US" altLang="zh-CN" sz="2400" dirty="0"/>
              <a:t>Net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1B5843-E7CD-C846-999E-A92BE006B0A4}"/>
              </a:ext>
            </a:extLst>
          </p:cNvPr>
          <p:cNvCxnSpPr>
            <a:cxnSpLocks/>
          </p:cNvCxnSpPr>
          <p:nvPr/>
        </p:nvCxnSpPr>
        <p:spPr>
          <a:xfrm>
            <a:off x="7390518" y="3468621"/>
            <a:ext cx="694701" cy="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act" descr="contact">
            <a:hlinkClick r:id="" action="ppaction://media"/>
            <a:extLst>
              <a:ext uri="{FF2B5EF4-FFF2-40B4-BE49-F238E27FC236}">
                <a16:creationId xmlns:a16="http://schemas.microsoft.com/office/drawing/2014/main" id="{E264850A-2F5D-954C-9215-7FC210B3F74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41671" y="2467247"/>
            <a:ext cx="3767449" cy="2119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9B7E54-4F64-F54E-AE16-BD83A2889539}"/>
              </a:ext>
            </a:extLst>
          </p:cNvPr>
          <p:cNvSpPr txBox="1"/>
          <p:nvPr/>
        </p:nvSpPr>
        <p:spPr>
          <a:xfrm>
            <a:off x="295169" y="4499577"/>
            <a:ext cx="376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Input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EDCA9-C473-984C-85D8-3B0A29BE7BDA}"/>
              </a:ext>
            </a:extLst>
          </p:cNvPr>
          <p:cNvSpPr txBox="1"/>
          <p:nvPr/>
        </p:nvSpPr>
        <p:spPr>
          <a:xfrm>
            <a:off x="8292200" y="4499577"/>
            <a:ext cx="376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Output</a:t>
            </a:r>
            <a:endParaRPr lang="en-US" sz="2400" dirty="0"/>
          </a:p>
        </p:txBody>
      </p:sp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866B0B0A-2E6A-284D-99A2-B703294508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5900" y="5236034"/>
            <a:ext cx="6680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9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4"/>
    </mc:Choice>
    <mc:Fallback xmlns="">
      <p:transition spd="slow" advTm="6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" objId="4"/>
        <p14:playEvt time="20" objId="3"/>
        <p14:playEvt time="2997" objId="4"/>
        <p14:playEvt time="3050" objId="3"/>
        <p14:playEvt time="5937" objId="4"/>
        <p14:playEvt time="6005" objId="3"/>
        <p14:stopEvt time="6814" objId="4"/>
        <p14:stopEvt time="6814" objId="3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48E6-800E-A74D-B889-E2ADF2FE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6089FA-0FBB-7247-BD63-512C18309038}"/>
              </a:ext>
            </a:extLst>
          </p:cNvPr>
          <p:cNvSpPr/>
          <p:nvPr/>
        </p:nvSpPr>
        <p:spPr>
          <a:xfrm>
            <a:off x="9362650" y="5910400"/>
            <a:ext cx="216369" cy="2163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1BAC28-558C-314B-BFA0-D5D33B9B4359}"/>
              </a:ext>
            </a:extLst>
          </p:cNvPr>
          <p:cNvSpPr txBox="1"/>
          <p:nvPr/>
        </p:nvSpPr>
        <p:spPr>
          <a:xfrm>
            <a:off x="9632807" y="5756975"/>
            <a:ext cx="207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contact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27D80A-6D96-2B48-A77C-5F9E60F0916F}"/>
              </a:ext>
            </a:extLst>
          </p:cNvPr>
          <p:cNvSpPr/>
          <p:nvPr/>
        </p:nvSpPr>
        <p:spPr>
          <a:xfrm>
            <a:off x="9353689" y="6439317"/>
            <a:ext cx="216369" cy="2163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998AD9-77BB-5847-B8C1-E98A26680EAD}"/>
              </a:ext>
            </a:extLst>
          </p:cNvPr>
          <p:cNvSpPr txBox="1"/>
          <p:nvPr/>
        </p:nvSpPr>
        <p:spPr>
          <a:xfrm>
            <a:off x="9623846" y="6285892"/>
            <a:ext cx="251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in contact</a:t>
            </a:r>
          </a:p>
        </p:txBody>
      </p:sp>
      <p:pic>
        <p:nvPicPr>
          <p:cNvPr id="4" name="Picture 3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B2EBBDE9-B4AA-7242-B32B-CD85EDF6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3" y="1904884"/>
            <a:ext cx="3262406" cy="326240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2BACC4D-D32A-8646-B33F-7EA626565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64797" y="1904881"/>
            <a:ext cx="3262405" cy="3262405"/>
          </a:xfrm>
        </p:spPr>
      </p:pic>
      <p:pic>
        <p:nvPicPr>
          <p:cNvPr id="17" name="Picture 16" descr="A picture containing building, outdoor, young, riding&#10;&#10;Description automatically generated">
            <a:extLst>
              <a:ext uri="{FF2B5EF4-FFF2-40B4-BE49-F238E27FC236}">
                <a16:creationId xmlns:a16="http://schemas.microsoft.com/office/drawing/2014/main" id="{1EFD1383-2D44-BD4D-AC64-D34628FA3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970" y="1904880"/>
            <a:ext cx="3262405" cy="32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6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8"/>
    </mc:Choice>
    <mc:Fallback xmlns="">
      <p:transition spd="slow" advTm="809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9B4976-5511-784F-BE6C-142205B1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" y="1476398"/>
            <a:ext cx="12120686" cy="523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616267-8607-0F42-8AE4-653EDDD8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BBA02A-A484-634E-8F8E-4006F6E5BA0D}"/>
              </a:ext>
            </a:extLst>
          </p:cNvPr>
          <p:cNvSpPr/>
          <p:nvPr/>
        </p:nvSpPr>
        <p:spPr>
          <a:xfrm>
            <a:off x="7297271" y="1690689"/>
            <a:ext cx="4807691" cy="501491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AC51BD-E63F-8642-B03A-C3A3A55F2C9D}"/>
              </a:ext>
            </a:extLst>
          </p:cNvPr>
          <p:cNvSpPr/>
          <p:nvPr/>
        </p:nvSpPr>
        <p:spPr>
          <a:xfrm>
            <a:off x="87039" y="1477965"/>
            <a:ext cx="5148349" cy="1951035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7834BE-5CA8-4644-823C-34981F0EA3E5}"/>
              </a:ext>
            </a:extLst>
          </p:cNvPr>
          <p:cNvSpPr/>
          <p:nvPr/>
        </p:nvSpPr>
        <p:spPr>
          <a:xfrm>
            <a:off x="5235388" y="1299411"/>
            <a:ext cx="5148349" cy="400251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0"/>
    </mc:Choice>
    <mc:Fallback xmlns="">
      <p:transition spd="slow" advTm="288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9B4976-5511-784F-BE6C-142205B1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" y="1476398"/>
            <a:ext cx="12120686" cy="5236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616267-8607-0F42-8AE4-653EDDD8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BBA02A-A484-634E-8F8E-4006F6E5BA0D}"/>
              </a:ext>
            </a:extLst>
          </p:cNvPr>
          <p:cNvSpPr/>
          <p:nvPr/>
        </p:nvSpPr>
        <p:spPr>
          <a:xfrm>
            <a:off x="5235387" y="1690689"/>
            <a:ext cx="2062227" cy="3285757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AC51BD-E63F-8642-B03A-C3A3A55F2C9D}"/>
              </a:ext>
            </a:extLst>
          </p:cNvPr>
          <p:cNvSpPr/>
          <p:nvPr/>
        </p:nvSpPr>
        <p:spPr>
          <a:xfrm>
            <a:off x="87039" y="1477965"/>
            <a:ext cx="5148349" cy="4272204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7834BE-5CA8-4644-823C-34981F0EA3E5}"/>
              </a:ext>
            </a:extLst>
          </p:cNvPr>
          <p:cNvSpPr/>
          <p:nvPr/>
        </p:nvSpPr>
        <p:spPr>
          <a:xfrm>
            <a:off x="5235388" y="1299411"/>
            <a:ext cx="5148349" cy="400251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1"/>
    </mc:Choice>
    <mc:Fallback xmlns="">
      <p:transition spd="slow" advTm="448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5A3E-6DDD-F046-ADE8-C7C48F99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pic>
        <p:nvPicPr>
          <p:cNvPr id="4" name="penn_action-0025" descr="penn_action-0025">
            <a:hlinkClick r:id="" action="ppaction://media"/>
            <a:extLst>
              <a:ext uri="{FF2B5EF4-FFF2-40B4-BE49-F238E27FC236}">
                <a16:creationId xmlns:a16="http://schemas.microsoft.com/office/drawing/2014/main" id="{8339B0B3-3331-D44A-BCD1-D13329AFB4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4517" y="1421913"/>
            <a:ext cx="5623150" cy="4217362"/>
          </a:xfrm>
        </p:spPr>
      </p:pic>
      <p:pic>
        <p:nvPicPr>
          <p:cNvPr id="6" name="penn_action-0025_post" descr="penn_action-0025_post">
            <a:hlinkClick r:id="" action="ppaction://media"/>
            <a:extLst>
              <a:ext uri="{FF2B5EF4-FFF2-40B4-BE49-F238E27FC236}">
                <a16:creationId xmlns:a16="http://schemas.microsoft.com/office/drawing/2014/main" id="{D83C94C6-C87B-FE46-9DAC-A48E1335C9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56421" y="1421913"/>
            <a:ext cx="5623149" cy="421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652AC-1AE7-CA44-984C-B2D31779F890}"/>
              </a:ext>
            </a:extLst>
          </p:cNvPr>
          <p:cNvSpPr txBox="1"/>
          <p:nvPr/>
        </p:nvSpPr>
        <p:spPr>
          <a:xfrm>
            <a:off x="1381211" y="5644215"/>
            <a:ext cx="3578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Input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Monocular</a:t>
            </a:r>
            <a:r>
              <a:rPr lang="zh-CN" altLang="en-US" sz="2400" dirty="0"/>
              <a:t> </a:t>
            </a:r>
            <a:r>
              <a:rPr lang="en-US" altLang="zh-CN" sz="2400" dirty="0"/>
              <a:t>video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65F02-CD0F-F948-A835-A6AA96608A91}"/>
              </a:ext>
            </a:extLst>
          </p:cNvPr>
          <p:cNvSpPr txBox="1"/>
          <p:nvPr/>
        </p:nvSpPr>
        <p:spPr>
          <a:xfrm>
            <a:off x="6758953" y="5639275"/>
            <a:ext cx="461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Output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3D</a:t>
            </a:r>
            <a:r>
              <a:rPr lang="zh-CN" altLang="en-US" sz="2400" dirty="0"/>
              <a:t> </a:t>
            </a:r>
            <a:r>
              <a:rPr lang="en-US" altLang="zh-CN" sz="2400" dirty="0"/>
              <a:t>pose/shape</a:t>
            </a:r>
            <a:r>
              <a:rPr lang="zh-CN" altLang="en-US" sz="2400" dirty="0"/>
              <a:t> </a:t>
            </a:r>
            <a:r>
              <a:rPr lang="en-US" altLang="zh-CN" sz="2400" dirty="0"/>
              <a:t>estimation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5F45E-492D-024B-AC19-D7D4408DEBA8}"/>
              </a:ext>
            </a:extLst>
          </p:cNvPr>
          <p:cNvSpPr txBox="1"/>
          <p:nvPr/>
        </p:nvSpPr>
        <p:spPr>
          <a:xfrm>
            <a:off x="-1" y="6488668"/>
            <a:ext cx="819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Credit:</a:t>
            </a:r>
            <a:r>
              <a:rPr lang="zh-CN" altLang="en-US" dirty="0"/>
              <a:t> </a:t>
            </a:r>
            <a:r>
              <a:rPr lang="en-US" altLang="zh-CN" dirty="0"/>
              <a:t>[Kanazawa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CVPR</a:t>
            </a:r>
            <a:r>
              <a:rPr lang="zh-CN" altLang="en-US" dirty="0"/>
              <a:t> </a:t>
            </a:r>
            <a:r>
              <a:rPr lang="en-US" altLang="zh-CN" dirty="0"/>
              <a:t>2017]</a:t>
            </a:r>
            <a:r>
              <a:rPr lang="zh-CN" altLang="en-US" dirty="0"/>
              <a:t> </a:t>
            </a:r>
            <a:r>
              <a:rPr lang="en-US" altLang="zh-CN" dirty="0"/>
              <a:t>End-to-end Recovery of Human Shape and 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7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6"/>
    </mc:Choice>
    <mc:Fallback xmlns="">
      <p:transition spd="slow" advTm="11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6" objId="4"/>
        <p14:playEvt time="34" objId="6"/>
        <p14:playEvt time="4029" objId="4"/>
        <p14:playEvt time="4035" objId="6"/>
        <p14:playEvt time="8002" objId="4"/>
        <p14:playEvt time="8017" objId="6"/>
        <p14:stopEvt time="11016" objId="4"/>
        <p14:stopEvt time="11016" objId="6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4C89-004F-0441-AACA-DE6D72D7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4A0684-DEBF-6448-822B-683BD51CE2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513730"/>
              </a:xfrm>
            </p:spPr>
            <p:txBody>
              <a:bodyPr/>
              <a:lstStyle/>
              <a:p>
                <a:r>
                  <a:rPr lang="en-US" altLang="zh-CN" dirty="0"/>
                  <a:t>Zero-Velocity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Constraint</a:t>
                </a:r>
              </a:p>
              <a:p>
                <a:pPr lvl="1"/>
                <a:r>
                  <a:rPr lang="en-US" altLang="zh-CN" dirty="0"/>
                  <a:t>Joint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consecutive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frames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contact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ground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zero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velocity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4A0684-DEBF-6448-822B-683BD51CE2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513730"/>
              </a:xfrm>
              <a:blipFill>
                <a:blip r:embed="rId3"/>
                <a:stretch>
                  <a:fillRect l="-965" t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55CF22-485B-EF4F-A8AC-F71E2D591AD8}"/>
              </a:ext>
            </a:extLst>
          </p:cNvPr>
          <p:cNvSpPr txBox="1"/>
          <p:nvPr/>
        </p:nvSpPr>
        <p:spPr>
          <a:xfrm>
            <a:off x="2823411" y="5883280"/>
            <a:ext cx="4778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</a:rPr>
              <a:t>Ground</a:t>
            </a:r>
            <a:r>
              <a:rPr lang="zh-CN" altLang="en-US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</a:rPr>
              <a:t>contact</a:t>
            </a:r>
            <a:r>
              <a:rPr lang="zh-CN" altLang="en-US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</a:rPr>
              <a:t>prediction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EF5A7F-EDDE-7B42-8256-45C0849A8951}"/>
              </a:ext>
            </a:extLst>
          </p:cNvPr>
          <p:cNvCxnSpPr>
            <a:cxnSpLocks/>
          </p:cNvCxnSpPr>
          <p:nvPr/>
        </p:nvCxnSpPr>
        <p:spPr>
          <a:xfrm flipV="1">
            <a:off x="6171284" y="4427621"/>
            <a:ext cx="503977" cy="1455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B9C273-9648-2542-95E0-A9768F15B4B6}"/>
              </a:ext>
            </a:extLst>
          </p:cNvPr>
          <p:cNvCxnSpPr>
            <a:cxnSpLocks/>
          </p:cNvCxnSpPr>
          <p:nvPr/>
        </p:nvCxnSpPr>
        <p:spPr>
          <a:xfrm flipV="1">
            <a:off x="4992624" y="4427621"/>
            <a:ext cx="604920" cy="1455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8D5FDE-4155-3141-9BBB-831B19D71A52}"/>
              </a:ext>
            </a:extLst>
          </p:cNvPr>
          <p:cNvSpPr txBox="1"/>
          <p:nvPr/>
        </p:nvSpPr>
        <p:spPr>
          <a:xfrm>
            <a:off x="8270424" y="5892249"/>
            <a:ext cx="3327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92D050"/>
                </a:solidFill>
              </a:rPr>
              <a:t>Global</a:t>
            </a:r>
            <a:r>
              <a:rPr lang="zh-CN" altLang="en-US" sz="3200" dirty="0">
                <a:solidFill>
                  <a:srgbClr val="92D050"/>
                </a:solidFill>
              </a:rPr>
              <a:t> </a:t>
            </a:r>
            <a:r>
              <a:rPr lang="en-US" altLang="zh-CN" sz="3200" dirty="0">
                <a:solidFill>
                  <a:srgbClr val="92D050"/>
                </a:solidFill>
              </a:rPr>
              <a:t>coordinates</a:t>
            </a:r>
            <a:endParaRPr lang="en-US" sz="3200" dirty="0">
              <a:solidFill>
                <a:srgbClr val="92D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E5494F-DAC5-4746-9E44-241518902C77}"/>
              </a:ext>
            </a:extLst>
          </p:cNvPr>
          <p:cNvCxnSpPr>
            <a:cxnSpLocks/>
          </p:cNvCxnSpPr>
          <p:nvPr/>
        </p:nvCxnSpPr>
        <p:spPr>
          <a:xfrm flipH="1" flipV="1">
            <a:off x="8270424" y="4427621"/>
            <a:ext cx="713156" cy="136478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3322D6-DBF1-5F4B-B72A-C4196F61573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934222" y="4427621"/>
            <a:ext cx="338187" cy="14646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08D63A-4A78-3A4A-8B44-B3030CA398C3}"/>
                  </a:ext>
                </a:extLst>
              </p:cNvPr>
              <p:cNvSpPr txBox="1"/>
              <p:nvPr/>
            </p:nvSpPr>
            <p:spPr>
              <a:xfrm>
                <a:off x="0" y="2624499"/>
                <a:ext cx="11912479" cy="252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5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5400" b="0" i="1" smtClean="0">
                              <a:latin typeface="Cambria Math" panose="02040503050406030204" pitchFamily="18" charset="0"/>
                            </a:rPr>
                            <m:t>𝑧𝑣</m:t>
                          </m:r>
                        </m:sub>
                      </m:sSub>
                      <m:r>
                        <a:rPr lang="en-US" altLang="zh-CN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5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5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54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zh-CN" sz="5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5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5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5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5400" i="1">
                                      <a:latin typeface="Cambria Math" panose="02040503050406030204" pitchFamily="18" charset="0"/>
                                    </a:rPr>
                                    <m:t>𝑓𝑜𝑜𝑡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5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5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5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5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zh-CN" altLang="en-US" sz="5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altLang="zh-CN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5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5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5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zh-CN" altLang="en-US" sz="5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altLang="zh-CN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5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zh-CN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5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5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5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5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08D63A-4A78-3A4A-8B44-B3030CA39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24499"/>
                <a:ext cx="11912479" cy="2527680"/>
              </a:xfrm>
              <a:prstGeom prst="rect">
                <a:avLst/>
              </a:prstGeom>
              <a:blipFill>
                <a:blip r:embed="rId4"/>
                <a:stretch>
                  <a:fillRect l="-4158" t="-105000" b="-155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38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2"/>
    </mc:Choice>
    <mc:Fallback xmlns="">
      <p:transition spd="slow" advTm="717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1B47-B83F-F84B-98D2-CBB6B89E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Two-Stage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gangnam_02" descr="gangnam_02">
            <a:hlinkClick r:id="" action="ppaction://media"/>
            <a:extLst>
              <a:ext uri="{FF2B5EF4-FFF2-40B4-BE49-F238E27FC236}">
                <a16:creationId xmlns:a16="http://schemas.microsoft.com/office/drawing/2014/main" id="{12D72D4A-FBE3-EB44-8902-C0A7E6240D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447" y="2537113"/>
            <a:ext cx="3532020" cy="1986761"/>
          </a:xfrm>
          <a:prstGeom prst="rect">
            <a:avLst/>
          </a:prstGeom>
        </p:spPr>
      </p:pic>
      <p:pic>
        <p:nvPicPr>
          <p:cNvPr id="5" name="gangnam_02_euro_SFV" descr="gangnam_02_euro_SFV">
            <a:hlinkClick r:id="" action="ppaction://media"/>
            <a:extLst>
              <a:ext uri="{FF2B5EF4-FFF2-40B4-BE49-F238E27FC236}">
                <a16:creationId xmlns:a16="http://schemas.microsoft.com/office/drawing/2014/main" id="{BFE7CA41-05AB-7D4C-9CFA-784381196BF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03594" y="2537113"/>
            <a:ext cx="3532018" cy="1986761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7CA28961-2164-7441-A8DC-8DCB308994DC}"/>
              </a:ext>
            </a:extLst>
          </p:cNvPr>
          <p:cNvSpPr/>
          <p:nvPr/>
        </p:nvSpPr>
        <p:spPr>
          <a:xfrm rot="16200000">
            <a:off x="3639122" y="2991057"/>
            <a:ext cx="418690" cy="3834064"/>
          </a:xfrm>
          <a:prstGeom prst="leftBracket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705C88-C68F-BC43-A75D-F783C168241F}"/>
                  </a:ext>
                </a:extLst>
              </p:cNvPr>
              <p:cNvSpPr txBox="1"/>
              <p:nvPr/>
            </p:nvSpPr>
            <p:spPr>
              <a:xfrm>
                <a:off x="1" y="5117435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First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stage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HMR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+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temporal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smoothing</a:t>
                </a:r>
              </a:p>
              <a:p>
                <a:r>
                  <a:rPr lang="en-US" altLang="zh-CN" sz="2400" dirty="0"/>
                  <a:t>(SFV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[Peng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al.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2018])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good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initialization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705C88-C68F-BC43-A75D-F783C1682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117435"/>
                <a:ext cx="6096000" cy="830997"/>
              </a:xfrm>
              <a:prstGeom prst="rect">
                <a:avLst/>
              </a:prstGeom>
              <a:blipFill>
                <a:blip r:embed="rId9"/>
                <a:stretch>
                  <a:fillRect l="-1458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13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3"/>
    </mc:Choice>
    <mc:Fallback xmlns="">
      <p:transition spd="slow" advTm="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4"/>
        <p14:playEvt time="29" objId="5"/>
        <p14:playEvt time="4547" objId="4"/>
        <p14:playEvt time="4606" objId="5"/>
        <p14:stopEvt time="7703" objId="4"/>
        <p14:stopEvt time="7703" objId="5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1B47-B83F-F84B-98D2-CBB6B89E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Two-Stage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gangnam_02" descr="gangnam_02">
            <a:hlinkClick r:id="" action="ppaction://media"/>
            <a:extLst>
              <a:ext uri="{FF2B5EF4-FFF2-40B4-BE49-F238E27FC236}">
                <a16:creationId xmlns:a16="http://schemas.microsoft.com/office/drawing/2014/main" id="{12D72D4A-FBE3-EB44-8902-C0A7E6240D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447" y="2537113"/>
            <a:ext cx="3532020" cy="1986761"/>
          </a:xfrm>
          <a:prstGeom prst="rect">
            <a:avLst/>
          </a:prstGeom>
        </p:spPr>
      </p:pic>
      <p:pic>
        <p:nvPicPr>
          <p:cNvPr id="5" name="gangnam_02_euro_SFV" descr="gangnam_02_euro_SFV">
            <a:hlinkClick r:id="" action="ppaction://media"/>
            <a:extLst>
              <a:ext uri="{FF2B5EF4-FFF2-40B4-BE49-F238E27FC236}">
                <a16:creationId xmlns:a16="http://schemas.microsoft.com/office/drawing/2014/main" id="{BFE7CA41-05AB-7D4C-9CFA-784381196BF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03594" y="2537113"/>
            <a:ext cx="3532018" cy="1986761"/>
          </a:xfrm>
          <a:prstGeom prst="rect">
            <a:avLst/>
          </a:prstGeom>
        </p:spPr>
      </p:pic>
      <p:pic>
        <p:nvPicPr>
          <p:cNvPr id="6" name="ours" descr="ours">
            <a:hlinkClick r:id="" action="ppaction://media"/>
            <a:extLst>
              <a:ext uri="{FF2B5EF4-FFF2-40B4-BE49-F238E27FC236}">
                <a16:creationId xmlns:a16="http://schemas.microsoft.com/office/drawing/2014/main" id="{40506704-7EC6-7649-BF82-861599B6C33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90739" y="2537113"/>
            <a:ext cx="3532019" cy="1986761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7CA28961-2164-7441-A8DC-8DCB308994DC}"/>
              </a:ext>
            </a:extLst>
          </p:cNvPr>
          <p:cNvSpPr/>
          <p:nvPr/>
        </p:nvSpPr>
        <p:spPr>
          <a:xfrm rot="16200000">
            <a:off x="3639122" y="2991057"/>
            <a:ext cx="418690" cy="3834064"/>
          </a:xfrm>
          <a:prstGeom prst="leftBracket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705C88-C68F-BC43-A75D-F783C168241F}"/>
                  </a:ext>
                </a:extLst>
              </p:cNvPr>
              <p:cNvSpPr txBox="1"/>
              <p:nvPr/>
            </p:nvSpPr>
            <p:spPr>
              <a:xfrm>
                <a:off x="1" y="5117435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First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stage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HMR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+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temporal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smoothing</a:t>
                </a:r>
              </a:p>
              <a:p>
                <a:r>
                  <a:rPr lang="en-US" altLang="zh-CN" sz="2400" dirty="0"/>
                  <a:t>(SFV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[Peng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al.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2018])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good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initialization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705C88-C68F-BC43-A75D-F783C1682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117435"/>
                <a:ext cx="6096000" cy="830997"/>
              </a:xfrm>
              <a:prstGeom prst="rect">
                <a:avLst/>
              </a:prstGeom>
              <a:blipFill>
                <a:blip r:embed="rId12"/>
                <a:stretch>
                  <a:fillRect l="-1458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ket 9">
            <a:extLst>
              <a:ext uri="{FF2B5EF4-FFF2-40B4-BE49-F238E27FC236}">
                <a16:creationId xmlns:a16="http://schemas.microsoft.com/office/drawing/2014/main" id="{24802984-B607-A749-B807-1CEF6B696CCF}"/>
              </a:ext>
            </a:extLst>
          </p:cNvPr>
          <p:cNvSpPr/>
          <p:nvPr/>
        </p:nvSpPr>
        <p:spPr>
          <a:xfrm rot="16200000">
            <a:off x="8485479" y="2991057"/>
            <a:ext cx="418690" cy="3834064"/>
          </a:xfrm>
          <a:prstGeom prst="leftBracket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95D05-D283-CA49-A31C-2AE865A97B5D}"/>
              </a:ext>
            </a:extLst>
          </p:cNvPr>
          <p:cNvSpPr txBox="1"/>
          <p:nvPr/>
        </p:nvSpPr>
        <p:spPr>
          <a:xfrm>
            <a:off x="6541349" y="5117437"/>
            <a:ext cx="5747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Second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stage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jointly</a:t>
            </a:r>
            <a:r>
              <a:rPr lang="zh-CN" altLang="en-US" sz="2400" dirty="0"/>
              <a:t> </a:t>
            </a:r>
            <a:r>
              <a:rPr lang="en-US" altLang="zh-CN" sz="2400" dirty="0"/>
              <a:t>optimizing</a:t>
            </a:r>
            <a:r>
              <a:rPr lang="zh-CN" altLang="en-US" sz="2400" dirty="0"/>
              <a:t> </a:t>
            </a:r>
            <a:r>
              <a:rPr lang="en-US" altLang="zh-CN" sz="2400" dirty="0"/>
              <a:t>zero-velocity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temporal</a:t>
            </a:r>
            <a:r>
              <a:rPr lang="zh-CN" altLang="en-US" sz="2400" dirty="0"/>
              <a:t> </a:t>
            </a:r>
            <a:r>
              <a:rPr lang="en-US" altLang="zh-CN" sz="2400" dirty="0"/>
              <a:t>consistency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557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6"/>
    </mc:Choice>
    <mc:Fallback xmlns="">
      <p:transition spd="slow" advTm="6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4"/>
        <p14:playEvt time="31" objId="5"/>
        <p14:playEvt time="40" objId="6"/>
        <p14:playEvt time="4531" objId="4"/>
        <p14:playEvt time="4615" objId="5"/>
        <p14:playEvt time="4752" objId="6"/>
        <p14:stopEvt time="6826" objId="4"/>
        <p14:stopEvt time="6826" objId="5"/>
        <p14:stopEvt time="6826" objId="6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451D-5C34-1D48-9977-262D1418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" name="simple_dance" descr="simple_dance">
            <a:hlinkClick r:id="" action="ppaction://media"/>
            <a:extLst>
              <a:ext uri="{FF2B5EF4-FFF2-40B4-BE49-F238E27FC236}">
                <a16:creationId xmlns:a16="http://schemas.microsoft.com/office/drawing/2014/main" id="{AEF222E2-2448-C144-8566-54F76985A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r="74787"/>
          <a:stretch/>
        </p:blipFill>
        <p:spPr>
          <a:xfrm>
            <a:off x="1458657" y="1378767"/>
            <a:ext cx="3073940" cy="1714500"/>
          </a:xfrm>
          <a:prstGeom prst="rect">
            <a:avLst/>
          </a:prstGeom>
        </p:spPr>
      </p:pic>
      <p:pic>
        <p:nvPicPr>
          <p:cNvPr id="4" name="gangnam_02 (1)" descr="gangnam_02 (1)">
            <a:hlinkClick r:id="" action="ppaction://media"/>
            <a:extLst>
              <a:ext uri="{FF2B5EF4-FFF2-40B4-BE49-F238E27FC236}">
                <a16:creationId xmlns:a16="http://schemas.microsoft.com/office/drawing/2014/main" id="{9317B53C-E74E-E74E-B75E-9C85935F94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r="74787"/>
          <a:stretch/>
        </p:blipFill>
        <p:spPr>
          <a:xfrm>
            <a:off x="1458657" y="3093267"/>
            <a:ext cx="3073940" cy="1714500"/>
          </a:xfrm>
          <a:prstGeom prst="rect">
            <a:avLst/>
          </a:prstGeom>
        </p:spPr>
      </p:pic>
      <p:pic>
        <p:nvPicPr>
          <p:cNvPr id="8" name="S9_WalkDog_1_06" descr="S9_WalkDog_1_06">
            <a:hlinkClick r:id="" action="ppaction://media"/>
            <a:extLst>
              <a:ext uri="{FF2B5EF4-FFF2-40B4-BE49-F238E27FC236}">
                <a16:creationId xmlns:a16="http://schemas.microsoft.com/office/drawing/2014/main" id="{3F3B6C86-302D-7549-B124-7A0E1E6A764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1" r="74667"/>
          <a:stretch/>
        </p:blipFill>
        <p:spPr>
          <a:xfrm>
            <a:off x="2956774" y="4807767"/>
            <a:ext cx="2080637" cy="205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"/>
    </mc:Choice>
    <mc:Fallback xmlns="">
      <p:transition spd="slow" advTm="1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" objId="3"/>
        <p14:playEvt time="29" objId="4"/>
        <p14:playEvt time="37" objId="8"/>
        <p14:playEvt time="371" objId="3"/>
        <p14:playEvt time="476" objId="4"/>
        <p14:playEvt time="706" objId="3"/>
        <p14:playEvt time="714" objId="8"/>
        <p14:playEvt time="863" objId="4"/>
        <p14:playEvt time="981" objId="3"/>
        <p14:playEvt time="1211" objId="4"/>
        <p14:playEvt time="1259" objId="3"/>
        <p14:playEvt time="1306" objId="8"/>
        <p14:stopEvt time="1382" objId="3"/>
        <p14:stopEvt time="1382" objId="4"/>
        <p14:stopEvt time="1382" objId="8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451D-5C34-1D48-9977-262D1418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" name="simple_dance" descr="simple_dance">
            <a:hlinkClick r:id="" action="ppaction://media"/>
            <a:extLst>
              <a:ext uri="{FF2B5EF4-FFF2-40B4-BE49-F238E27FC236}">
                <a16:creationId xmlns:a16="http://schemas.microsoft.com/office/drawing/2014/main" id="{AEF222E2-2448-C144-8566-54F76985A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5051" r="49778"/>
          <a:stretch/>
        </p:blipFill>
        <p:spPr>
          <a:xfrm>
            <a:off x="1458657" y="1378767"/>
            <a:ext cx="3068594" cy="1714500"/>
          </a:xfrm>
          <a:prstGeom prst="rect">
            <a:avLst/>
          </a:prstGeom>
        </p:spPr>
      </p:pic>
      <p:pic>
        <p:nvPicPr>
          <p:cNvPr id="4" name="gangnam_02 (1)" descr="gangnam_02 (1)">
            <a:hlinkClick r:id="" action="ppaction://media"/>
            <a:extLst>
              <a:ext uri="{FF2B5EF4-FFF2-40B4-BE49-F238E27FC236}">
                <a16:creationId xmlns:a16="http://schemas.microsoft.com/office/drawing/2014/main" id="{9317B53C-E74E-E74E-B75E-9C85935F94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5000" r="49831"/>
          <a:stretch/>
        </p:blipFill>
        <p:spPr>
          <a:xfrm>
            <a:off x="1458657" y="3093267"/>
            <a:ext cx="3068594" cy="1714500"/>
          </a:xfrm>
          <a:prstGeom prst="rect">
            <a:avLst/>
          </a:prstGeom>
        </p:spPr>
      </p:pic>
      <p:pic>
        <p:nvPicPr>
          <p:cNvPr id="8" name="S9_WalkDog_1_06" descr="S9_WalkDog_1_06">
            <a:hlinkClick r:id="" action="ppaction://media"/>
            <a:extLst>
              <a:ext uri="{FF2B5EF4-FFF2-40B4-BE49-F238E27FC236}">
                <a16:creationId xmlns:a16="http://schemas.microsoft.com/office/drawing/2014/main" id="{3F3B6C86-302D-7549-B124-7A0E1E6A764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25055" r="49741"/>
          <a:stretch/>
        </p:blipFill>
        <p:spPr>
          <a:xfrm>
            <a:off x="2959370" y="4807767"/>
            <a:ext cx="2070100" cy="205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8"/>
    </mc:Choice>
    <mc:Fallback xmlns="">
      <p:transition spd="slow" advTm="2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" objId="3"/>
        <p14:playEvt time="29" objId="4"/>
        <p14:playEvt time="36" objId="8"/>
        <p14:playEvt time="401" objId="3"/>
        <p14:playEvt time="492" objId="4"/>
        <p14:playEvt time="724" objId="3"/>
        <p14:playEvt time="731" objId="8"/>
        <p14:playEvt time="885" objId="4"/>
        <p14:playEvt time="1005" objId="3"/>
        <p14:playEvt time="1251" objId="4"/>
        <p14:playEvt time="1285" objId="3"/>
        <p14:playEvt time="1317" objId="8"/>
        <p14:playEvt time="1556" objId="3"/>
        <p14:playEvt time="1623" objId="4"/>
        <p14:playEvt time="1835" objId="3"/>
        <p14:playEvt time="1911" objId="8"/>
        <p14:playEvt time="1976" objId="4"/>
        <p14:stopEvt time="2018" objId="3"/>
        <p14:stopEvt time="2018" objId="4"/>
        <p14:stopEvt time="2018" objId="8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451D-5C34-1D48-9977-262D1418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" name="simple_dance" descr="simple_dance">
            <a:hlinkClick r:id="" action="ppaction://media"/>
            <a:extLst>
              <a:ext uri="{FF2B5EF4-FFF2-40B4-BE49-F238E27FC236}">
                <a16:creationId xmlns:a16="http://schemas.microsoft.com/office/drawing/2014/main" id="{AEF222E2-2448-C144-8566-54F76985A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5051" r="24945"/>
          <a:stretch/>
        </p:blipFill>
        <p:spPr>
          <a:xfrm>
            <a:off x="1458659" y="1378767"/>
            <a:ext cx="6095998" cy="1714500"/>
          </a:xfrm>
          <a:prstGeom prst="rect">
            <a:avLst/>
          </a:prstGeom>
        </p:spPr>
      </p:pic>
      <p:pic>
        <p:nvPicPr>
          <p:cNvPr id="4" name="gangnam_02 (1)" descr="gangnam_02 (1)">
            <a:hlinkClick r:id="" action="ppaction://media"/>
            <a:extLst>
              <a:ext uri="{FF2B5EF4-FFF2-40B4-BE49-F238E27FC236}">
                <a16:creationId xmlns:a16="http://schemas.microsoft.com/office/drawing/2014/main" id="{9317B53C-E74E-E74E-B75E-9C85935F94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5000" r="25000"/>
          <a:stretch/>
        </p:blipFill>
        <p:spPr>
          <a:xfrm>
            <a:off x="1458656" y="3093267"/>
            <a:ext cx="6095997" cy="1714500"/>
          </a:xfrm>
          <a:prstGeom prst="rect">
            <a:avLst/>
          </a:prstGeom>
        </p:spPr>
      </p:pic>
      <p:pic>
        <p:nvPicPr>
          <p:cNvPr id="8" name="S9_WalkDog_1_06" descr="S9_WalkDog_1_06">
            <a:hlinkClick r:id="" action="ppaction://media"/>
            <a:extLst>
              <a:ext uri="{FF2B5EF4-FFF2-40B4-BE49-F238E27FC236}">
                <a16:creationId xmlns:a16="http://schemas.microsoft.com/office/drawing/2014/main" id="{3F3B6C86-302D-7549-B124-7A0E1E6A764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25055" r="24828"/>
          <a:stretch/>
        </p:blipFill>
        <p:spPr>
          <a:xfrm>
            <a:off x="2959370" y="4807767"/>
            <a:ext cx="4116296" cy="205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"/>
    </mc:Choice>
    <mc:Fallback xmlns="">
      <p:transition spd="slow" advTm="1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3"/>
        <p14:playEvt time="30" objId="4"/>
        <p14:playEvt time="38" objId="8"/>
        <p14:playEvt time="369" objId="3"/>
        <p14:playEvt time="479" objId="4"/>
        <p14:playEvt time="690" objId="8"/>
        <p14:playEvt time="731" objId="3"/>
        <p14:playEvt time="841" objId="4"/>
        <p14:playEvt time="1013" objId="3"/>
        <p14:playEvt time="1193" objId="4"/>
        <p14:playEvt time="1292" objId="3"/>
        <p14:playEvt time="1297" objId="8"/>
        <p14:playEvt time="1544" objId="4"/>
        <p14:playEvt time="1602" objId="3"/>
        <p14:playEvt time="1875" objId="3"/>
        <p14:playEvt time="1920" objId="4"/>
        <p14:playEvt time="1927" objId="8"/>
        <p14:stopEvt time="1983" objId="3"/>
        <p14:stopEvt time="1983" objId="4"/>
        <p14:stopEvt time="1983" objId="8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451D-5C34-1D48-9977-262D1418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" name="simple_dance" descr="simple_dance">
            <a:hlinkClick r:id="" action="ppaction://media"/>
            <a:extLst>
              <a:ext uri="{FF2B5EF4-FFF2-40B4-BE49-F238E27FC236}">
                <a16:creationId xmlns:a16="http://schemas.microsoft.com/office/drawing/2014/main" id="{AEF222E2-2448-C144-8566-54F76985A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5051" r="-57"/>
          <a:stretch/>
        </p:blipFill>
        <p:spPr>
          <a:xfrm>
            <a:off x="1458656" y="1378767"/>
            <a:ext cx="9143998" cy="1714500"/>
          </a:xfrm>
          <a:prstGeom prst="rect">
            <a:avLst/>
          </a:prstGeom>
        </p:spPr>
      </p:pic>
      <p:pic>
        <p:nvPicPr>
          <p:cNvPr id="4" name="gangnam_02 (1)" descr="gangnam_02 (1)">
            <a:hlinkClick r:id="" action="ppaction://media"/>
            <a:extLst>
              <a:ext uri="{FF2B5EF4-FFF2-40B4-BE49-F238E27FC236}">
                <a16:creationId xmlns:a16="http://schemas.microsoft.com/office/drawing/2014/main" id="{9317B53C-E74E-E74E-B75E-9C85935F94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4999"/>
          <a:stretch/>
        </p:blipFill>
        <p:spPr>
          <a:xfrm>
            <a:off x="1458656" y="3093267"/>
            <a:ext cx="9143998" cy="1714500"/>
          </a:xfrm>
          <a:prstGeom prst="rect">
            <a:avLst/>
          </a:prstGeom>
        </p:spPr>
      </p:pic>
      <p:pic>
        <p:nvPicPr>
          <p:cNvPr id="8" name="S9_WalkDog_1_06" descr="S9_WalkDog_1_06">
            <a:hlinkClick r:id="" action="ppaction://media"/>
            <a:extLst>
              <a:ext uri="{FF2B5EF4-FFF2-40B4-BE49-F238E27FC236}">
                <a16:creationId xmlns:a16="http://schemas.microsoft.com/office/drawing/2014/main" id="{3F3B6C86-302D-7549-B124-7A0E1E6A764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25055" r="-1944"/>
          <a:stretch/>
        </p:blipFill>
        <p:spPr>
          <a:xfrm>
            <a:off x="2959370" y="4807767"/>
            <a:ext cx="6315210" cy="205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0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0"/>
    </mc:Choice>
    <mc:Fallback xmlns="">
      <p:transition spd="slow" advTm="4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" objId="3"/>
        <p14:playEvt time="29" objId="4"/>
        <p14:playEvt time="37" objId="8"/>
        <p14:playEvt time="357" objId="3"/>
        <p14:playEvt time="483" objId="4"/>
        <p14:playEvt time="671" objId="3"/>
        <p14:playEvt time="708" objId="8"/>
        <p14:playEvt time="847" objId="4"/>
        <p14:playEvt time="954" objId="3"/>
        <p14:playEvt time="1224" objId="3"/>
        <p14:playEvt time="1229" objId="4"/>
        <p14:playEvt time="1299" objId="8"/>
        <p14:playEvt time="1496" objId="3"/>
        <p14:playEvt time="1578" objId="4"/>
        <p14:playEvt time="1770" objId="3"/>
        <p14:playEvt time="1898" objId="8"/>
        <p14:playEvt time="1952" objId="4"/>
        <p14:playEvt time="2041" objId="3"/>
        <p14:playEvt time="2304" objId="3"/>
        <p14:playEvt time="2309" objId="4"/>
        <p14:playEvt time="2529" objId="8"/>
        <p14:playEvt time="2583" objId="3"/>
        <p14:playEvt time="2682" objId="4"/>
        <p14:playEvt time="2855" objId="3"/>
        <p14:playEvt time="3047" objId="4"/>
        <p14:playEvt time="3129" objId="3"/>
        <p14:playEvt time="3136" objId="8"/>
        <p14:playEvt time="3401" objId="3"/>
        <p14:playEvt time="3407" objId="4"/>
        <p14:playEvt time="3685" objId="3"/>
        <p14:playEvt time="3743" objId="8"/>
        <p14:playEvt time="3780" objId="4"/>
        <p14:playEvt time="3956" objId="3"/>
        <p14:playEvt time="4140" objId="4"/>
        <p14:playEvt time="4247" objId="3"/>
        <p14:stopEvt time="4280" objId="3"/>
        <p14:stopEvt time="4280" objId="4"/>
        <p14:stopEvt time="4280" objId="8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6C4689-98F9-9B4F-B8AA-8C520284ACA2}"/>
              </a:ext>
            </a:extLst>
          </p:cNvPr>
          <p:cNvSpPr/>
          <p:nvPr/>
        </p:nvSpPr>
        <p:spPr>
          <a:xfrm>
            <a:off x="0" y="878547"/>
            <a:ext cx="12192000" cy="23397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36BD9E-4F0B-7E4D-AA6C-EDE88BC346A9}"/>
              </a:ext>
            </a:extLst>
          </p:cNvPr>
          <p:cNvSpPr txBox="1">
            <a:spLocks/>
          </p:cNvSpPr>
          <p:nvPr/>
        </p:nvSpPr>
        <p:spPr>
          <a:xfrm>
            <a:off x="0" y="1531460"/>
            <a:ext cx="12192000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/>
              <a:t>Thank</a:t>
            </a:r>
            <a:r>
              <a:rPr lang="zh-CN" altLang="en-US" sz="7200" dirty="0"/>
              <a:t> </a:t>
            </a:r>
            <a:r>
              <a:rPr lang="en-US" altLang="zh-CN" sz="7200" dirty="0"/>
              <a:t>you!</a:t>
            </a:r>
            <a:endParaRPr lang="en-US" sz="7200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525AD85-A2D6-9C4B-9D5A-CC5159AB5A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6" y="49327"/>
            <a:ext cx="1593979" cy="1029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5FB23F-43E8-AE40-BB46-F65BA3C844E9}"/>
              </a:ext>
            </a:extLst>
          </p:cNvPr>
          <p:cNvSpPr txBox="1"/>
          <p:nvPr/>
        </p:nvSpPr>
        <p:spPr>
          <a:xfrm>
            <a:off x="8552329" y="49327"/>
            <a:ext cx="363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Project</a:t>
            </a:r>
            <a:r>
              <a:rPr lang="zh-CN" altLang="en-US" sz="2400" dirty="0"/>
              <a:t> </a:t>
            </a:r>
            <a:r>
              <a:rPr lang="en-US" altLang="zh-CN" sz="2400" dirty="0"/>
              <a:t>Page</a:t>
            </a:r>
            <a:r>
              <a:rPr lang="zh-CN" altLang="en-US" sz="2400" dirty="0"/>
              <a:t> </a:t>
            </a:r>
            <a:r>
              <a:rPr lang="en-US" altLang="zh-CN" sz="2400" dirty="0"/>
              <a:t>(code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data):</a:t>
            </a:r>
          </a:p>
          <a:p>
            <a:pPr algn="ctr"/>
            <a:r>
              <a:rPr lang="en-US" altLang="zh-CN" sz="2400" dirty="0">
                <a:hlinkClick r:id="rId8"/>
              </a:rPr>
              <a:t>bit.ly/fs_reducer</a:t>
            </a:r>
            <a:endParaRPr lang="en-US" sz="2400" dirty="0"/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F5450A8-00FE-8648-B7D1-6B6DD8C37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1493" y="878547"/>
            <a:ext cx="2021341" cy="20213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406D29-398D-924A-AECD-5CBFA5DB1C39}"/>
              </a:ext>
            </a:extLst>
          </p:cNvPr>
          <p:cNvSpPr/>
          <p:nvPr/>
        </p:nvSpPr>
        <p:spPr>
          <a:xfrm>
            <a:off x="-1" y="5545452"/>
            <a:ext cx="121983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Reducing </a:t>
            </a:r>
            <a:r>
              <a:rPr lang="en-US" sz="3200" dirty="0" err="1"/>
              <a:t>Footskate</a:t>
            </a:r>
            <a:r>
              <a:rPr lang="en-US" sz="3200" dirty="0"/>
              <a:t> in Human Motion Reconstruction </a:t>
            </a:r>
          </a:p>
          <a:p>
            <a:pPr algn="ctr"/>
            <a:r>
              <a:rPr lang="en-US" sz="3200" dirty="0"/>
              <a:t>with Ground Contact Constraints</a:t>
            </a:r>
          </a:p>
        </p:txBody>
      </p:sp>
      <p:pic>
        <p:nvPicPr>
          <p:cNvPr id="11" name="hammer_01" descr="hammer_01">
            <a:hlinkClick r:id="" action="ppaction://media"/>
            <a:extLst>
              <a:ext uri="{FF2B5EF4-FFF2-40B4-BE49-F238E27FC236}">
                <a16:creationId xmlns:a16="http://schemas.microsoft.com/office/drawing/2014/main" id="{C58E9219-E937-ED46-BF18-CC556B765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75344" t="12977"/>
          <a:stretch/>
        </p:blipFill>
        <p:spPr>
          <a:xfrm>
            <a:off x="2780803" y="2821267"/>
            <a:ext cx="2506031" cy="2764102"/>
          </a:xfrm>
          <a:prstGeom prst="rect">
            <a:avLst/>
          </a:prstGeom>
        </p:spPr>
      </p:pic>
      <p:pic>
        <p:nvPicPr>
          <p:cNvPr id="12" name="S11_Walking_1_03" descr="S11_Walking_1_03">
            <a:hlinkClick r:id="" action="ppaction://media"/>
            <a:extLst>
              <a:ext uri="{FF2B5EF4-FFF2-40B4-BE49-F238E27FC236}">
                <a16:creationId xmlns:a16="http://schemas.microsoft.com/office/drawing/2014/main" id="{5BD41858-AC98-5E4B-AA8E-BD51E9BD6C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75305" t="11765"/>
          <a:stretch/>
        </p:blipFill>
        <p:spPr>
          <a:xfrm>
            <a:off x="6096000" y="2821268"/>
            <a:ext cx="3094438" cy="27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7"/>
    </mc:Choice>
    <mc:Fallback xmlns="">
      <p:transition spd="slow" advTm="7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11"/>
        <p14:playEvt time="20" objId="12"/>
        <p14:playEvt time="437" objId="11"/>
        <p14:playEvt time="552" objId="12"/>
        <p14:playEvt time="764" objId="11"/>
        <p14:playEvt time="1012" objId="12"/>
        <p14:playEvt time="1089" objId="11"/>
        <p14:playEvt time="1407" objId="11"/>
        <p14:playEvt time="1483" objId="12"/>
        <p14:playEvt time="1738" objId="11"/>
        <p14:playEvt time="1942" objId="12"/>
        <p14:playEvt time="2051" objId="11"/>
        <p14:playEvt time="2381" objId="11"/>
        <p14:playEvt time="2414" objId="12"/>
        <p14:playEvt time="2698" objId="11"/>
        <p14:playEvt time="2845" objId="12"/>
        <p14:playEvt time="3012" objId="11"/>
        <p14:playEvt time="3307" objId="12"/>
        <p14:playEvt time="3349" objId="11"/>
        <p14:playEvt time="3666" objId="11"/>
        <p14:playEvt time="3745" objId="12"/>
        <p14:playEvt time="3989" objId="11"/>
        <p14:playEvt time="4180" objId="12"/>
        <p14:playEvt time="4301" objId="11"/>
        <p14:playEvt time="4607" objId="11"/>
        <p14:playEvt time="4645" objId="12"/>
        <p14:playEvt time="4894" objId="11"/>
        <p14:playEvt time="5084" objId="12"/>
        <p14:playEvt time="5200" objId="11"/>
        <p14:playEvt time="5536" objId="11"/>
        <p14:playEvt time="5830" objId="11"/>
        <p14:playEvt time="5933" objId="12"/>
        <p14:playEvt time="6150" objId="11"/>
        <p14:playEvt time="6378" objId="12"/>
        <p14:playEvt time="6468" objId="11"/>
        <p14:playEvt time="6789" objId="11"/>
        <p14:playEvt time="6828" objId="12"/>
        <p14:playEvt time="7107" objId="11"/>
        <p14:playEvt time="7264" objId="12"/>
        <p14:playEvt time="7436" objId="11"/>
        <p14:stopEvt time="7567" objId="11"/>
        <p14:stopEvt time="7567" objId="1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5B3B-CF0F-7843-8EBA-8BF9BCC9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2833" cy="1325563"/>
          </a:xfrm>
        </p:spPr>
        <p:txBody>
          <a:bodyPr/>
          <a:lstStyle/>
          <a:p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sz="2200" dirty="0"/>
          </a:p>
        </p:txBody>
      </p:sp>
      <p:pic>
        <p:nvPicPr>
          <p:cNvPr id="5" name="Content Placeholder 4" descr="A sculpture of a person&#10;&#10;Description automatically generated">
            <a:extLst>
              <a:ext uri="{FF2B5EF4-FFF2-40B4-BE49-F238E27FC236}">
                <a16:creationId xmlns:a16="http://schemas.microsoft.com/office/drawing/2014/main" id="{F2C2CEF7-8BF9-8442-9E8A-B6B7501C3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4305" y="1594817"/>
            <a:ext cx="3578180" cy="20037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3A1DA5-1DB3-F845-87FF-30828E44C886}"/>
              </a:ext>
            </a:extLst>
          </p:cNvPr>
          <p:cNvSpPr txBox="1"/>
          <p:nvPr/>
        </p:nvSpPr>
        <p:spPr>
          <a:xfrm>
            <a:off x="1884306" y="3598598"/>
            <a:ext cx="3578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Character</a:t>
            </a:r>
            <a:r>
              <a:rPr lang="zh-CN" altLang="en-US" sz="2400" dirty="0"/>
              <a:t> </a:t>
            </a:r>
            <a:r>
              <a:rPr lang="en-US" altLang="zh-CN" sz="2400" dirty="0"/>
              <a:t>animation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84998-4477-5D41-BE8A-76C0FC73C6AF}"/>
              </a:ext>
            </a:extLst>
          </p:cNvPr>
          <p:cNvSpPr txBox="1"/>
          <p:nvPr/>
        </p:nvSpPr>
        <p:spPr>
          <a:xfrm>
            <a:off x="6978392" y="3598598"/>
            <a:ext cx="3578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Virtual</a:t>
            </a:r>
            <a:r>
              <a:rPr lang="zh-CN" altLang="en-US" sz="2400" dirty="0"/>
              <a:t> </a:t>
            </a:r>
            <a:r>
              <a:rPr lang="en-US" altLang="zh-CN" sz="2400" dirty="0"/>
              <a:t>reality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341C8B-0F62-514C-8B1B-BDA3E6A9C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16" y="1594817"/>
            <a:ext cx="4007562" cy="2003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75CE11-6059-7B4A-AC65-E929025BB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106" y="4212877"/>
            <a:ext cx="6647785" cy="2105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3758F1-1F1C-4244-B9D0-81E25B612530}"/>
              </a:ext>
            </a:extLst>
          </p:cNvPr>
          <p:cNvSpPr txBox="1"/>
          <p:nvPr/>
        </p:nvSpPr>
        <p:spPr>
          <a:xfrm>
            <a:off x="4306910" y="6262042"/>
            <a:ext cx="3578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Robot</a:t>
            </a:r>
            <a:r>
              <a:rPr lang="zh-CN" altLang="en-US" sz="2400" dirty="0"/>
              <a:t> </a:t>
            </a:r>
            <a:r>
              <a:rPr lang="en-US" altLang="zh-CN" sz="2400" dirty="0"/>
              <a:t>imitation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8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8"/>
    </mc:Choice>
    <mc:Fallback xmlns="">
      <p:transition spd="slow" advTm="655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6808-2F5D-2B46-9802-DAD9327C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Footskate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C3705-66B3-2C4F-A4E3-BDABFA74EB57}"/>
              </a:ext>
            </a:extLst>
          </p:cNvPr>
          <p:cNvSpPr txBox="1"/>
          <p:nvPr/>
        </p:nvSpPr>
        <p:spPr>
          <a:xfrm>
            <a:off x="1418031" y="6262042"/>
            <a:ext cx="3578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Input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Monocular</a:t>
            </a:r>
            <a:r>
              <a:rPr lang="zh-CN" altLang="en-US" sz="2400" dirty="0"/>
              <a:t> </a:t>
            </a:r>
            <a:r>
              <a:rPr lang="en-US" altLang="zh-CN" sz="2400" dirty="0"/>
              <a:t>video</a:t>
            </a:r>
            <a:endParaRPr lang="en-US" sz="2400" dirty="0"/>
          </a:p>
        </p:txBody>
      </p:sp>
      <p:pic>
        <p:nvPicPr>
          <p:cNvPr id="3" name="dance" descr="dance">
            <a:hlinkClick r:id="" action="ppaction://media"/>
            <a:extLst>
              <a:ext uri="{FF2B5EF4-FFF2-40B4-BE49-F238E27FC236}">
                <a16:creationId xmlns:a16="http://schemas.microsoft.com/office/drawing/2014/main" id="{DE321B63-7CDB-BD43-8D57-68126439DB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4805" y="1448639"/>
            <a:ext cx="3984812" cy="2241457"/>
          </a:xfrm>
          <a:prstGeom prst="rect">
            <a:avLst/>
          </a:prstGeom>
        </p:spPr>
      </p:pic>
      <p:pic>
        <p:nvPicPr>
          <p:cNvPr id="10" name="gangnam_02" descr="gangnam_02">
            <a:hlinkClick r:id="" action="ppaction://media"/>
            <a:extLst>
              <a:ext uri="{FF2B5EF4-FFF2-40B4-BE49-F238E27FC236}">
                <a16:creationId xmlns:a16="http://schemas.microsoft.com/office/drawing/2014/main" id="{CDBCA789-D102-4E47-9BB5-AF36733BF7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4805" y="3948819"/>
            <a:ext cx="3984902" cy="224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3"/>
    </mc:Choice>
    <mc:Fallback xmlns="">
      <p:transition spd="slow" advTm="2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3"/>
        <p14:playEvt time="22" objId="10"/>
        <p14:stopEvt time="2503" objId="3"/>
        <p14:stopEvt time="2503" objId="10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6808-2F5D-2B46-9802-DAD9327C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Footskate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gangnam_02_predict_HMR" descr="gangnam_02_predict_HMR">
            <a:hlinkClick r:id="" action="ppaction://media"/>
            <a:extLst>
              <a:ext uri="{FF2B5EF4-FFF2-40B4-BE49-F238E27FC236}">
                <a16:creationId xmlns:a16="http://schemas.microsoft.com/office/drawing/2014/main" id="{6E27A839-ABF8-CA49-A8AD-F9628903CD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4715" y="3951008"/>
            <a:ext cx="3984902" cy="2241457"/>
          </a:xfrm>
        </p:spPr>
      </p:pic>
      <p:pic>
        <p:nvPicPr>
          <p:cNvPr id="5" name="dance_predict_HMR" descr="dance_predict_HMR">
            <a:hlinkClick r:id="" action="ppaction://media"/>
            <a:extLst>
              <a:ext uri="{FF2B5EF4-FFF2-40B4-BE49-F238E27FC236}">
                <a16:creationId xmlns:a16="http://schemas.microsoft.com/office/drawing/2014/main" id="{FD737126-5789-9448-B9AB-332321AA54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4715" y="1448641"/>
            <a:ext cx="3984812" cy="2241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C3705-66B3-2C4F-A4E3-BDABFA74EB57}"/>
              </a:ext>
            </a:extLst>
          </p:cNvPr>
          <p:cNvSpPr txBox="1"/>
          <p:nvPr/>
        </p:nvSpPr>
        <p:spPr>
          <a:xfrm>
            <a:off x="1418031" y="6262042"/>
            <a:ext cx="3578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HMR</a:t>
            </a:r>
            <a:r>
              <a:rPr lang="zh-CN" altLang="en-US" sz="2400" dirty="0"/>
              <a:t> </a:t>
            </a:r>
            <a:r>
              <a:rPr lang="en-US" altLang="zh-CN" sz="2400" dirty="0"/>
              <a:t>[Kanazawa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</a:t>
            </a:r>
            <a:r>
              <a:rPr lang="zh-CN" altLang="en-US" sz="2400" dirty="0"/>
              <a:t> </a:t>
            </a:r>
            <a:r>
              <a:rPr lang="en-US" altLang="zh-CN" sz="2400" dirty="0"/>
              <a:t>2017]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398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3"/>
    </mc:Choice>
    <mc:Fallback xmlns="">
      <p:transition spd="slow" advTm="8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5"/>
        <p14:playEvt time="30" objId="4"/>
        <p14:playEvt time="2858" objId="5"/>
        <p14:playEvt time="4502" objId="4"/>
        <p14:playEvt time="5781" objId="5"/>
        <p14:playEvt time="8634" objId="5"/>
        <p14:stopEvt time="8953" objId="5"/>
        <p14:stopEvt time="8953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6808-2F5D-2B46-9802-DAD9327C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Footskate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gangnam_02_predict_HMR" descr="gangnam_02_predict_HMR">
            <a:hlinkClick r:id="" action="ppaction://media"/>
            <a:extLst>
              <a:ext uri="{FF2B5EF4-FFF2-40B4-BE49-F238E27FC236}">
                <a16:creationId xmlns:a16="http://schemas.microsoft.com/office/drawing/2014/main" id="{6E27A839-ABF8-CA49-A8AD-F9628903CD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14715" y="3951008"/>
            <a:ext cx="3984902" cy="2241457"/>
          </a:xfrm>
        </p:spPr>
      </p:pic>
      <p:pic>
        <p:nvPicPr>
          <p:cNvPr id="5" name="dance_predict_HMR" descr="dance_predict_HMR">
            <a:hlinkClick r:id="" action="ppaction://media"/>
            <a:extLst>
              <a:ext uri="{FF2B5EF4-FFF2-40B4-BE49-F238E27FC236}">
                <a16:creationId xmlns:a16="http://schemas.microsoft.com/office/drawing/2014/main" id="{FD737126-5789-9448-B9AB-332321AA54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14715" y="1448641"/>
            <a:ext cx="3984812" cy="2241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C3705-66B3-2C4F-A4E3-BDABFA74EB57}"/>
              </a:ext>
            </a:extLst>
          </p:cNvPr>
          <p:cNvSpPr txBox="1"/>
          <p:nvPr/>
        </p:nvSpPr>
        <p:spPr>
          <a:xfrm>
            <a:off x="1418031" y="6262042"/>
            <a:ext cx="3578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HMR</a:t>
            </a:r>
            <a:r>
              <a:rPr lang="zh-CN" altLang="en-US" sz="2400" dirty="0"/>
              <a:t> </a:t>
            </a:r>
            <a:r>
              <a:rPr lang="en-US" altLang="zh-CN" sz="2400" dirty="0"/>
              <a:t>[Kanazawa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</a:t>
            </a:r>
            <a:r>
              <a:rPr lang="zh-CN" altLang="en-US" sz="2400" dirty="0"/>
              <a:t> </a:t>
            </a:r>
            <a:r>
              <a:rPr lang="en-US" altLang="zh-CN" sz="2400" dirty="0"/>
              <a:t>2017]</a:t>
            </a:r>
            <a:endParaRPr lang="en-US" sz="2400" dirty="0"/>
          </a:p>
        </p:txBody>
      </p:sp>
      <p:pic>
        <p:nvPicPr>
          <p:cNvPr id="7" name="dance_euro_SFV" descr="dance_euro_SFV">
            <a:hlinkClick r:id="" action="ppaction://media"/>
            <a:extLst>
              <a:ext uri="{FF2B5EF4-FFF2-40B4-BE49-F238E27FC236}">
                <a16:creationId xmlns:a16="http://schemas.microsoft.com/office/drawing/2014/main" id="{7D706A0B-0B0E-4F47-AA57-4F890E3D6BA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29067" y="1448641"/>
            <a:ext cx="3984813" cy="2241457"/>
          </a:xfrm>
          <a:prstGeom prst="rect">
            <a:avLst/>
          </a:prstGeom>
        </p:spPr>
      </p:pic>
      <p:pic>
        <p:nvPicPr>
          <p:cNvPr id="8" name="gangnam_02_euro_SFV" descr="gangnam_02_euro_SFV">
            <a:hlinkClick r:id="" action="ppaction://media"/>
            <a:extLst>
              <a:ext uri="{FF2B5EF4-FFF2-40B4-BE49-F238E27FC236}">
                <a16:creationId xmlns:a16="http://schemas.microsoft.com/office/drawing/2014/main" id="{9C07CF34-1422-CE4D-876C-0BF17D6473E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29067" y="3951008"/>
            <a:ext cx="3984813" cy="2241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563BC-BDC0-0045-8C93-0F38B03E6F06}"/>
              </a:ext>
            </a:extLst>
          </p:cNvPr>
          <p:cNvSpPr txBox="1"/>
          <p:nvPr/>
        </p:nvSpPr>
        <p:spPr>
          <a:xfrm>
            <a:off x="6329066" y="6262042"/>
            <a:ext cx="398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SFV</a:t>
            </a:r>
            <a:r>
              <a:rPr lang="zh-CN" altLang="en-US" sz="2400" dirty="0"/>
              <a:t> </a:t>
            </a:r>
            <a:r>
              <a:rPr lang="en-US" altLang="zh-CN" sz="2400" dirty="0"/>
              <a:t>[Peng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</a:t>
            </a:r>
            <a:r>
              <a:rPr lang="zh-CN" altLang="en-US" sz="2400" dirty="0"/>
              <a:t> </a:t>
            </a:r>
            <a:r>
              <a:rPr lang="en-US" altLang="zh-CN" sz="2400" dirty="0"/>
              <a:t>2018]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511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2"/>
    </mc:Choice>
    <mc:Fallback xmlns="">
      <p:transition spd="slow" advTm="9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" objId="5"/>
        <p14:playEvt time="24" objId="4"/>
        <p14:playEvt time="32" objId="7"/>
        <p14:playEvt time="39" objId="8"/>
        <p14:playEvt time="2921" objId="5"/>
        <p14:playEvt time="3036" objId="7"/>
        <p14:playEvt time="4562" objId="4"/>
        <p14:playEvt time="4666" objId="8"/>
        <p14:playEvt time="5752" objId="5"/>
        <p14:playEvt time="5979" objId="7"/>
        <p14:playEvt time="8586" objId="5"/>
        <p14:playEvt time="8906" objId="7"/>
        <p14:playEvt time="9039" objId="4"/>
        <p14:stopEvt time="9132" objId="5"/>
        <p14:stopEvt time="9132" objId="4"/>
        <p14:stopEvt time="9132" objId="7"/>
        <p14:stopEvt time="9132" objId="8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6808-2F5D-2B46-9802-DAD9327C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Footskate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dance_euro_SFV" descr="dance_euro_SFV">
            <a:hlinkClick r:id="" action="ppaction://media"/>
            <a:extLst>
              <a:ext uri="{FF2B5EF4-FFF2-40B4-BE49-F238E27FC236}">
                <a16:creationId xmlns:a16="http://schemas.microsoft.com/office/drawing/2014/main" id="{7D706A0B-0B0E-4F47-AA57-4F890E3D6B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9067" y="1448641"/>
            <a:ext cx="3984813" cy="2241457"/>
          </a:xfrm>
          <a:prstGeom prst="rect">
            <a:avLst/>
          </a:prstGeom>
        </p:spPr>
      </p:pic>
      <p:pic>
        <p:nvPicPr>
          <p:cNvPr id="8" name="gangnam_02_euro_SFV" descr="gangnam_02_euro_SFV">
            <a:hlinkClick r:id="" action="ppaction://media"/>
            <a:extLst>
              <a:ext uri="{FF2B5EF4-FFF2-40B4-BE49-F238E27FC236}">
                <a16:creationId xmlns:a16="http://schemas.microsoft.com/office/drawing/2014/main" id="{9C07CF34-1422-CE4D-876C-0BF17D6473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29067" y="3951008"/>
            <a:ext cx="3984813" cy="2241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563BC-BDC0-0045-8C93-0F38B03E6F06}"/>
              </a:ext>
            </a:extLst>
          </p:cNvPr>
          <p:cNvSpPr txBox="1"/>
          <p:nvPr/>
        </p:nvSpPr>
        <p:spPr>
          <a:xfrm>
            <a:off x="6329066" y="6262042"/>
            <a:ext cx="398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SFV</a:t>
            </a:r>
            <a:r>
              <a:rPr lang="zh-CN" altLang="en-US" sz="2400" dirty="0"/>
              <a:t> </a:t>
            </a:r>
            <a:r>
              <a:rPr lang="en-US" altLang="zh-CN" sz="2400" dirty="0"/>
              <a:t>[Peng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</a:t>
            </a:r>
            <a:r>
              <a:rPr lang="zh-CN" altLang="en-US" sz="2400" dirty="0"/>
              <a:t> </a:t>
            </a:r>
            <a:r>
              <a:rPr lang="en-US" altLang="zh-CN" sz="2400" dirty="0"/>
              <a:t>2018]</a:t>
            </a:r>
            <a:endParaRPr lang="en-US" sz="2400" dirty="0"/>
          </a:p>
        </p:txBody>
      </p:sp>
      <p:pic>
        <p:nvPicPr>
          <p:cNvPr id="11" name="dance_euro_SFV" descr="dance_euro_SFV">
            <a:hlinkClick r:id="" action="ppaction://media"/>
            <a:extLst>
              <a:ext uri="{FF2B5EF4-FFF2-40B4-BE49-F238E27FC236}">
                <a16:creationId xmlns:a16="http://schemas.microsoft.com/office/drawing/2014/main" id="{1132BA41-1922-0D40-B8FF-FAF1BD317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48016" t="65381" r="32395" b="1131"/>
          <a:stretch/>
        </p:blipFill>
        <p:spPr>
          <a:xfrm>
            <a:off x="2291740" y="1448641"/>
            <a:ext cx="3088561" cy="2241457"/>
          </a:xfrm>
          <a:prstGeom prst="rect">
            <a:avLst/>
          </a:prstGeom>
        </p:spPr>
      </p:pic>
      <p:pic>
        <p:nvPicPr>
          <p:cNvPr id="12" name="gangnam_02_euro_SFV" descr="gangnam_02_euro_SFV">
            <a:hlinkClick r:id="" action="ppaction://media"/>
            <a:extLst>
              <a:ext uri="{FF2B5EF4-FFF2-40B4-BE49-F238E27FC236}">
                <a16:creationId xmlns:a16="http://schemas.microsoft.com/office/drawing/2014/main" id="{F06B96D9-66CB-1D42-99E1-ABCAA7C872C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47456" t="68307" r="29597"/>
          <a:stretch/>
        </p:blipFill>
        <p:spPr>
          <a:xfrm>
            <a:off x="2291740" y="3991518"/>
            <a:ext cx="3088561" cy="22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2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3"/>
    </mc:Choice>
    <mc:Fallback xmlns="">
      <p:transition spd="slow" advTm="11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5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" objId="7"/>
        <p14:playEvt time="32" objId="8"/>
        <p14:playEvt time="42" objId="11"/>
        <p14:playEvt time="49" objId="12"/>
        <p14:playEvt time="3039" objId="7"/>
        <p14:playEvt time="3113" objId="11"/>
        <p14:playEvt time="4657" objId="8"/>
        <p14:playEvt time="4697" objId="12"/>
        <p14:playEvt time="5941" objId="7"/>
        <p14:playEvt time="5991" objId="11"/>
        <p14:playEvt time="8839" objId="7"/>
        <p14:playEvt time="8932" objId="11"/>
        <p14:playEvt time="9132" objId="8"/>
        <p14:playEvt time="9197" objId="12"/>
        <p14:playEvt time="11777" objId="7"/>
        <p14:playEvt time="11876" objId="11"/>
        <p14:stopEvt time="11963" objId="7"/>
        <p14:stopEvt time="11963" objId="8"/>
        <p14:stopEvt time="11963" objId="11"/>
        <p14:stopEvt time="11963" objId="1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B6BE-DC06-6046-ACBA-73DAF056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9A1736-6FAB-F644-840A-2B6021822EFF}"/>
                  </a:ext>
                </a:extLst>
              </p:cNvPr>
              <p:cNvSpPr txBox="1"/>
              <p:nvPr/>
            </p:nvSpPr>
            <p:spPr>
              <a:xfrm>
                <a:off x="838200" y="1488139"/>
                <a:ext cx="111191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Toes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or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heals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contact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with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ground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zero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velocity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9A1736-6FAB-F644-840A-2B6021822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8139"/>
                <a:ext cx="11119127" cy="523220"/>
              </a:xfrm>
              <a:prstGeom prst="rect">
                <a:avLst/>
              </a:prstGeom>
              <a:blipFill>
                <a:blip r:embed="rId3"/>
                <a:stretch>
                  <a:fillRect l="-91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8" name="Picture 14">
            <a:extLst>
              <a:ext uri="{FF2B5EF4-FFF2-40B4-BE49-F238E27FC236}">
                <a16:creationId xmlns:a16="http://schemas.microsoft.com/office/drawing/2014/main" id="{7F8320B4-9AF2-CC4E-AC43-9C1194FE8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3" b="50280"/>
          <a:stretch/>
        </p:blipFill>
        <p:spPr bwMode="auto">
          <a:xfrm>
            <a:off x="2073633" y="2401323"/>
            <a:ext cx="5068464" cy="28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5D92853-8D03-9245-9529-6A26BC0F6B8B}"/>
              </a:ext>
            </a:extLst>
          </p:cNvPr>
          <p:cNvSpPr/>
          <p:nvPr/>
        </p:nvSpPr>
        <p:spPr>
          <a:xfrm>
            <a:off x="7426281" y="2432099"/>
            <a:ext cx="216369" cy="2163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2ECC7A-3771-1C4A-B60D-B76ED88C5003}"/>
              </a:ext>
            </a:extLst>
          </p:cNvPr>
          <p:cNvSpPr txBox="1"/>
          <p:nvPr/>
        </p:nvSpPr>
        <p:spPr>
          <a:xfrm>
            <a:off x="7696437" y="2278674"/>
            <a:ext cx="426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contact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83AD68-14F0-094F-909B-26216992B71E}"/>
              </a:ext>
            </a:extLst>
          </p:cNvPr>
          <p:cNvSpPr/>
          <p:nvPr/>
        </p:nvSpPr>
        <p:spPr>
          <a:xfrm>
            <a:off x="7417320" y="2961016"/>
            <a:ext cx="216369" cy="2163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6B0A86-EBAD-BB4A-B027-A23C0D02E7CA}"/>
              </a:ext>
            </a:extLst>
          </p:cNvPr>
          <p:cNvSpPr txBox="1"/>
          <p:nvPr/>
        </p:nvSpPr>
        <p:spPr>
          <a:xfrm>
            <a:off x="7687477" y="2807591"/>
            <a:ext cx="251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in contact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7A3EDC4-C88D-4A43-AA1F-13B85AF7C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141" y="4073992"/>
            <a:ext cx="3555480" cy="23945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B21102-7768-1747-9B52-8B65C44683AC}"/>
              </a:ext>
            </a:extLst>
          </p:cNvPr>
          <p:cNvSpPr/>
          <p:nvPr/>
        </p:nvSpPr>
        <p:spPr>
          <a:xfrm>
            <a:off x="4679576" y="4570207"/>
            <a:ext cx="645459" cy="609598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47545-0960-E945-9F05-8E9847C2502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5325035" y="4875006"/>
            <a:ext cx="2724106" cy="3962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4C8B8B-E4DB-4049-8C87-EB574BA02470}"/>
              </a:ext>
            </a:extLst>
          </p:cNvPr>
          <p:cNvSpPr txBox="1"/>
          <p:nvPr/>
        </p:nvSpPr>
        <p:spPr>
          <a:xfrm>
            <a:off x="7830139" y="3520658"/>
            <a:ext cx="457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Foot</a:t>
            </a:r>
            <a:r>
              <a:rPr lang="zh-CN" altLang="en-US" sz="3600" dirty="0"/>
              <a:t> </a:t>
            </a:r>
            <a:r>
              <a:rPr lang="en-US" altLang="zh-CN" sz="3600" dirty="0"/>
              <a:t>model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233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53"/>
    </mc:Choice>
    <mc:Fallback xmlns="">
      <p:transition spd="slow" advTm="905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6267-8607-0F42-8AE4-653EDDD8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BBA02A-A484-634E-8F8E-4006F6E5BA0D}"/>
              </a:ext>
            </a:extLst>
          </p:cNvPr>
          <p:cNvSpPr/>
          <p:nvPr/>
        </p:nvSpPr>
        <p:spPr>
          <a:xfrm>
            <a:off x="7297271" y="2976281"/>
            <a:ext cx="4807691" cy="37293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9DCDB-6D21-0A41-A8F8-E419F09C6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" y="1476398"/>
            <a:ext cx="12120686" cy="5236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9D2375-CC46-E14C-86B9-ED915941B7BE}"/>
              </a:ext>
            </a:extLst>
          </p:cNvPr>
          <p:cNvSpPr/>
          <p:nvPr/>
        </p:nvSpPr>
        <p:spPr>
          <a:xfrm>
            <a:off x="5199529" y="2976281"/>
            <a:ext cx="6905433" cy="37293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2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7"/>
    </mc:Choice>
    <mc:Fallback xmlns="">
      <p:transition spd="slow" advTm="561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961</Words>
  <Application>Microsoft Macintosh PowerPoint</Application>
  <PresentationFormat>Widescreen</PresentationFormat>
  <Paragraphs>150</Paragraphs>
  <Slides>27</Slides>
  <Notes>27</Notes>
  <HiddenSlides>0</HiddenSlides>
  <MMClips>46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Reducing Footskate in Human Motion Reconstruction  with Ground Contact Constraints</vt:lpstr>
      <vt:lpstr>Human Motion Reconstruction</vt:lpstr>
      <vt:lpstr>Applications of Human Motion Reconstruction</vt:lpstr>
      <vt:lpstr>Problems – Footskate </vt:lpstr>
      <vt:lpstr>Problems – Footskate </vt:lpstr>
      <vt:lpstr>Problems – Footskate </vt:lpstr>
      <vt:lpstr>Problems – Footskate </vt:lpstr>
      <vt:lpstr>Core Idea</vt:lpstr>
      <vt:lpstr>Pipeline</vt:lpstr>
      <vt:lpstr>Pipeline</vt:lpstr>
      <vt:lpstr>Pipeline</vt:lpstr>
      <vt:lpstr>Step 1: Ground Contact Prediction</vt:lpstr>
      <vt:lpstr>Ground Contact Prediction – Data </vt:lpstr>
      <vt:lpstr>Ground Contact Prediction – Input Representation</vt:lpstr>
      <vt:lpstr>Ground Contact Prediction – Input Representation</vt:lpstr>
      <vt:lpstr>Ground Contact Prediction – Model </vt:lpstr>
      <vt:lpstr>Ground Contact Prediction – Results </vt:lpstr>
      <vt:lpstr>Step 1: Ground Contact Prediction</vt:lpstr>
      <vt:lpstr>Step 2: Motion Reconstruction</vt:lpstr>
      <vt:lpstr>Motion Reconstruction</vt:lpstr>
      <vt:lpstr>Motion Reconstruction – Two-Stage Optimization </vt:lpstr>
      <vt:lpstr>Motion Reconstruction – Two-Stage Optimization </vt:lpstr>
      <vt:lpstr>Motion Reconstruction – Results </vt:lpstr>
      <vt:lpstr>Motion Reconstruction – Results </vt:lpstr>
      <vt:lpstr>Motion Reconstruction – Results </vt:lpstr>
      <vt:lpstr>Motion Reconstruction – Results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Footskate in Human Motion Reconstruction  with Ground Contact Constraints</dc:title>
  <dc:creator>Zou, Yuliang</dc:creator>
  <cp:lastModifiedBy>Zou, Yuliang</cp:lastModifiedBy>
  <cp:revision>424</cp:revision>
  <dcterms:created xsi:type="dcterms:W3CDTF">2020-01-30T21:01:00Z</dcterms:created>
  <dcterms:modified xsi:type="dcterms:W3CDTF">2020-02-29T19:22:50Z</dcterms:modified>
</cp:coreProperties>
</file>